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64"/>
  </p:notesMasterIdLst>
  <p:handoutMasterIdLst>
    <p:handoutMasterId r:id="rId65"/>
  </p:handoutMasterIdLst>
  <p:sldIdLst>
    <p:sldId id="685" r:id="rId2"/>
    <p:sldId id="632" r:id="rId3"/>
    <p:sldId id="684" r:id="rId4"/>
    <p:sldId id="686" r:id="rId5"/>
    <p:sldId id="687" r:id="rId6"/>
    <p:sldId id="688" r:id="rId7"/>
    <p:sldId id="689" r:id="rId8"/>
    <p:sldId id="694" r:id="rId9"/>
    <p:sldId id="696" r:id="rId10"/>
    <p:sldId id="724" r:id="rId11"/>
    <p:sldId id="726" r:id="rId12"/>
    <p:sldId id="727" r:id="rId13"/>
    <p:sldId id="722" r:id="rId14"/>
    <p:sldId id="723" r:id="rId15"/>
    <p:sldId id="695" r:id="rId16"/>
    <p:sldId id="690" r:id="rId17"/>
    <p:sldId id="691" r:id="rId18"/>
    <p:sldId id="692" r:id="rId19"/>
    <p:sldId id="697" r:id="rId20"/>
    <p:sldId id="698" r:id="rId21"/>
    <p:sldId id="699" r:id="rId22"/>
    <p:sldId id="700" r:id="rId23"/>
    <p:sldId id="701" r:id="rId24"/>
    <p:sldId id="702" r:id="rId25"/>
    <p:sldId id="703" r:id="rId26"/>
    <p:sldId id="704" r:id="rId27"/>
    <p:sldId id="705" r:id="rId28"/>
    <p:sldId id="706" r:id="rId29"/>
    <p:sldId id="707" r:id="rId30"/>
    <p:sldId id="708" r:id="rId31"/>
    <p:sldId id="709" r:id="rId32"/>
    <p:sldId id="711" r:id="rId33"/>
    <p:sldId id="712" r:id="rId34"/>
    <p:sldId id="710" r:id="rId35"/>
    <p:sldId id="713" r:id="rId36"/>
    <p:sldId id="714" r:id="rId37"/>
    <p:sldId id="715" r:id="rId38"/>
    <p:sldId id="716" r:id="rId39"/>
    <p:sldId id="719" r:id="rId40"/>
    <p:sldId id="720" r:id="rId41"/>
    <p:sldId id="725" r:id="rId42"/>
    <p:sldId id="588" r:id="rId43"/>
    <p:sldId id="586" r:id="rId44"/>
    <p:sldId id="589" r:id="rId45"/>
    <p:sldId id="592" r:id="rId46"/>
    <p:sldId id="593" r:id="rId47"/>
    <p:sldId id="594" r:id="rId48"/>
    <p:sldId id="595" r:id="rId49"/>
    <p:sldId id="605" r:id="rId50"/>
    <p:sldId id="606" r:id="rId51"/>
    <p:sldId id="607" r:id="rId52"/>
    <p:sldId id="608" r:id="rId53"/>
    <p:sldId id="609" r:id="rId54"/>
    <p:sldId id="610" r:id="rId55"/>
    <p:sldId id="612" r:id="rId56"/>
    <p:sldId id="613" r:id="rId57"/>
    <p:sldId id="611" r:id="rId58"/>
    <p:sldId id="614" r:id="rId59"/>
    <p:sldId id="615" r:id="rId60"/>
    <p:sldId id="728" r:id="rId61"/>
    <p:sldId id="729" r:id="rId62"/>
    <p:sldId id="616" r:id="rId63"/>
  </p:sldIdLst>
  <p:sldSz cx="9144000" cy="6858000" type="screen4x3"/>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47E9"/>
    <a:srgbClr val="1117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94660"/>
  </p:normalViewPr>
  <p:slideViewPr>
    <p:cSldViewPr>
      <p:cViewPr varScale="1">
        <p:scale>
          <a:sx n="81" d="100"/>
          <a:sy n="81" d="100"/>
        </p:scale>
        <p:origin x="917"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8D75E5BE-73A7-4FB3-87C9-8CEC5ABA9838}"/>
              </a:ext>
            </a:extLst>
          </p:cNvPr>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s-GT" dirty="0"/>
          </a:p>
        </p:txBody>
      </p:sp>
      <p:sp>
        <p:nvSpPr>
          <p:cNvPr id="3" name="Marcador de fecha 2">
            <a:extLst>
              <a:ext uri="{FF2B5EF4-FFF2-40B4-BE49-F238E27FC236}">
                <a16:creationId xmlns:a16="http://schemas.microsoft.com/office/drawing/2014/main" id="{5C2DD4D3-0B98-404A-ABCE-14AACF674C13}"/>
              </a:ext>
            </a:extLst>
          </p:cNvPr>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64260687-5506-437A-920E-CC94919B7499}" type="datetimeFigureOut">
              <a:rPr lang="es-GT" smtClean="0"/>
              <a:t>3/07/2020</a:t>
            </a:fld>
            <a:endParaRPr lang="es-GT" dirty="0"/>
          </a:p>
        </p:txBody>
      </p:sp>
      <p:sp>
        <p:nvSpPr>
          <p:cNvPr id="4" name="Marcador de pie de página 3">
            <a:extLst>
              <a:ext uri="{FF2B5EF4-FFF2-40B4-BE49-F238E27FC236}">
                <a16:creationId xmlns:a16="http://schemas.microsoft.com/office/drawing/2014/main" id="{93FDEBD3-9509-45F3-8FF3-B45454A72A34}"/>
              </a:ext>
            </a:extLst>
          </p:cNvPr>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s-GT" dirty="0"/>
          </a:p>
        </p:txBody>
      </p:sp>
      <p:sp>
        <p:nvSpPr>
          <p:cNvPr id="5" name="Marcador de número de diapositiva 4">
            <a:extLst>
              <a:ext uri="{FF2B5EF4-FFF2-40B4-BE49-F238E27FC236}">
                <a16:creationId xmlns:a16="http://schemas.microsoft.com/office/drawing/2014/main" id="{1AB50D2A-833E-4AEE-A335-0C070CB6A577}"/>
              </a:ext>
            </a:extLst>
          </p:cNvPr>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DC784975-BE25-4074-8FAF-5B8084E8BE5E}" type="slidenum">
              <a:rPr lang="es-GT" smtClean="0"/>
              <a:t>‹Nº›</a:t>
            </a:fld>
            <a:endParaRPr lang="es-GT" dirty="0"/>
          </a:p>
        </p:txBody>
      </p:sp>
    </p:spTree>
    <p:extLst>
      <p:ext uri="{BB962C8B-B14F-4D97-AF65-F5344CB8AC3E}">
        <p14:creationId xmlns:p14="http://schemas.microsoft.com/office/powerpoint/2010/main" val="639833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5693"/>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s-GT" dirty="0"/>
          </a:p>
        </p:txBody>
      </p:sp>
      <p:sp>
        <p:nvSpPr>
          <p:cNvPr id="3" name="2 Marcador de fecha"/>
          <p:cNvSpPr>
            <a:spLocks noGrp="1"/>
          </p:cNvSpPr>
          <p:nvPr>
            <p:ph type="dt" idx="1"/>
          </p:nvPr>
        </p:nvSpPr>
        <p:spPr>
          <a:xfrm>
            <a:off x="3884613" y="0"/>
            <a:ext cx="2971800" cy="465693"/>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095DA9C-3CF5-4959-A092-B156B39E06E3}" type="datetimeFigureOut">
              <a:rPr lang="es-GT"/>
              <a:pPr>
                <a:defRPr/>
              </a:pPr>
              <a:t>3/07/2020</a:t>
            </a:fld>
            <a:endParaRPr lang="es-GT" dirty="0"/>
          </a:p>
        </p:txBody>
      </p:sp>
      <p:sp>
        <p:nvSpPr>
          <p:cNvPr id="4" name="3 Marcador de imagen de diapositiva"/>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pPr lvl="0"/>
            <a:endParaRPr lang="es-GT" noProof="0" dirty="0"/>
          </a:p>
        </p:txBody>
      </p:sp>
      <p:sp>
        <p:nvSpPr>
          <p:cNvPr id="5" name="4 Marcador de notas"/>
          <p:cNvSpPr>
            <a:spLocks noGrp="1"/>
          </p:cNvSpPr>
          <p:nvPr>
            <p:ph type="body" sz="quarter" idx="3"/>
          </p:nvPr>
        </p:nvSpPr>
        <p:spPr>
          <a:xfrm>
            <a:off x="685800" y="4424085"/>
            <a:ext cx="5486400" cy="4191238"/>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GT" noProof="0"/>
          </a:p>
        </p:txBody>
      </p:sp>
      <p:sp>
        <p:nvSpPr>
          <p:cNvPr id="6" name="5 Marcador de pie de página"/>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s-GT" dirty="0"/>
          </a:p>
        </p:txBody>
      </p:sp>
      <p:sp>
        <p:nvSpPr>
          <p:cNvPr id="7" name="6 Marcador de número de diapositiva"/>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57EB07D-6770-4616-AD03-A7F0C4D966D3}" type="slidenum">
              <a:rPr lang="es-GT"/>
              <a:pPr>
                <a:defRPr/>
              </a:pPr>
              <a:t>‹Nº›</a:t>
            </a:fld>
            <a:endParaRPr lang="es-GT" dirty="0"/>
          </a:p>
        </p:txBody>
      </p:sp>
    </p:spTree>
    <p:extLst>
      <p:ext uri="{BB962C8B-B14F-4D97-AF65-F5344CB8AC3E}">
        <p14:creationId xmlns:p14="http://schemas.microsoft.com/office/powerpoint/2010/main" val="17472131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72" charset="-128"/>
        <a:cs typeface="ＭＳ Ｐゴシック" pitchFamily="-72"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335736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532398" y="1464011"/>
            <a:ext cx="7886700" cy="1325563"/>
          </a:xfrm>
          <a:prstGeom prst="rect">
            <a:avLst/>
          </a:prstGeo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1262167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3278689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32398" y="1464011"/>
            <a:ext cx="7886700" cy="1325563"/>
          </a:xfrm>
          <a:prstGeom prst="rect">
            <a:avLst/>
          </a:prstGeo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55874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1767389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532398" y="1464011"/>
            <a:ext cx="7886700" cy="1325563"/>
          </a:xfrm>
          <a:prstGeom prst="rect">
            <a:avLst/>
          </a:prstGeo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3696661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4189631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159930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1193487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532398" y="1464011"/>
            <a:ext cx="7886700" cy="1325563"/>
          </a:xfrm>
          <a:prstGeom prst="rect">
            <a:avLst/>
          </a:prstGeo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145903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87F2298-8E2C-4286-BC5B-1DEFAD4F5380}" type="datetimeFigureOut">
              <a:rPr lang="es-GT" smtClean="0"/>
              <a:t>3/07/2020</a:t>
            </a:fld>
            <a:endParaRPr lang="es-GT"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GT"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6247FD8-2A53-4A5C-8DDF-F4E368C91C5C}" type="slidenum">
              <a:rPr lang="es-GT" smtClean="0"/>
              <a:t>‹Nº›</a:t>
            </a:fld>
            <a:endParaRPr lang="es-GT" dirty="0"/>
          </a:p>
        </p:txBody>
      </p:sp>
    </p:spTree>
    <p:extLst>
      <p:ext uri="{BB962C8B-B14F-4D97-AF65-F5344CB8AC3E}">
        <p14:creationId xmlns:p14="http://schemas.microsoft.com/office/powerpoint/2010/main" val="2990637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alpha val="31000"/>
          </a:schemeClr>
        </a:solidFill>
        <a:effectLst/>
      </p:bgPr>
    </p:bg>
    <p:spTree>
      <p:nvGrpSpPr>
        <p:cNvPr id="1" name=""/>
        <p:cNvGrpSpPr/>
        <p:nvPr/>
      </p:nvGrpSpPr>
      <p:grpSpPr>
        <a:xfrm>
          <a:off x="0" y="0"/>
          <a:ext cx="0" cy="0"/>
          <a:chOff x="0" y="0"/>
          <a:chExt cx="0" cy="0"/>
        </a:xfrm>
      </p:grpSpPr>
      <p:pic>
        <p:nvPicPr>
          <p:cNvPr id="29" name="Imagen 28"/>
          <p:cNvPicPr>
            <a:picLocks noChangeAspect="1"/>
          </p:cNvPicPr>
          <p:nvPr userDrawn="1"/>
        </p:nvPicPr>
        <p:blipFill rotWithShape="1">
          <a:blip r:embed="rId13"/>
          <a:srcRect l="790" b="1053"/>
          <a:stretch/>
        </p:blipFill>
        <p:spPr>
          <a:xfrm>
            <a:off x="0" y="0"/>
            <a:ext cx="9143999" cy="6858000"/>
          </a:xfrm>
          <a:prstGeom prst="rect">
            <a:avLst/>
          </a:prstGeom>
        </p:spPr>
      </p:pic>
    </p:spTree>
    <p:extLst>
      <p:ext uri="{BB962C8B-B14F-4D97-AF65-F5344CB8AC3E}">
        <p14:creationId xmlns:p14="http://schemas.microsoft.com/office/powerpoint/2010/main" val="80283629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nsultor@serafinconsultorias.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39.xml"/><Relationship Id="rId4" Type="http://schemas.openxmlformats.org/officeDocument/2006/relationships/slide" Target="slide3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slide" Target="slide1.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72BDBDA-FA18-443A-8488-4B97599FBB41}"/>
              </a:ext>
            </a:extLst>
          </p:cNvPr>
          <p:cNvSpPr txBox="1"/>
          <p:nvPr/>
        </p:nvSpPr>
        <p:spPr>
          <a:xfrm>
            <a:off x="755576" y="1260284"/>
            <a:ext cx="7200800" cy="1938992"/>
          </a:xfrm>
          <a:prstGeom prst="rect">
            <a:avLst/>
          </a:prstGeom>
          <a:noFill/>
        </p:spPr>
        <p:txBody>
          <a:bodyPr wrap="square">
            <a:spAutoFit/>
          </a:bodyPr>
          <a:lstStyle/>
          <a:p>
            <a:r>
              <a:rPr lang="es-GT" sz="6000" b="1" dirty="0"/>
              <a:t>RESUMEN Y ANALISIS DE LA LEY DEL IVA</a:t>
            </a:r>
            <a:endParaRPr lang="en-US" sz="6000" dirty="0"/>
          </a:p>
        </p:txBody>
      </p:sp>
      <p:sp>
        <p:nvSpPr>
          <p:cNvPr id="5" name="CuadroTexto 4">
            <a:extLst>
              <a:ext uri="{FF2B5EF4-FFF2-40B4-BE49-F238E27FC236}">
                <a16:creationId xmlns:a16="http://schemas.microsoft.com/office/drawing/2014/main" id="{978EE5DC-ED64-4B43-8573-A889CE5F5EFD}"/>
              </a:ext>
            </a:extLst>
          </p:cNvPr>
          <p:cNvSpPr txBox="1"/>
          <p:nvPr/>
        </p:nvSpPr>
        <p:spPr>
          <a:xfrm>
            <a:off x="2286000" y="4365104"/>
            <a:ext cx="4572000" cy="1200329"/>
          </a:xfrm>
          <a:prstGeom prst="rect">
            <a:avLst/>
          </a:prstGeom>
          <a:noFill/>
        </p:spPr>
        <p:txBody>
          <a:bodyPr wrap="square">
            <a:spAutoFit/>
          </a:bodyPr>
          <a:lstStyle/>
          <a:p>
            <a:r>
              <a:rPr lang="es-GT" sz="2400" dirty="0">
                <a:solidFill>
                  <a:schemeClr val="tx1"/>
                </a:solidFill>
              </a:rPr>
              <a:t>Alfredo Mérida</a:t>
            </a:r>
          </a:p>
          <a:p>
            <a:r>
              <a:rPr lang="es-GT" sz="2400" dirty="0">
                <a:solidFill>
                  <a:schemeClr val="tx1"/>
                </a:solidFill>
                <a:hlinkClick r:id="rId2"/>
              </a:rPr>
              <a:t>consultor@serafinconsultorias.com</a:t>
            </a:r>
            <a:endParaRPr lang="es-GT" sz="2400" dirty="0">
              <a:solidFill>
                <a:schemeClr val="tx1"/>
              </a:solidFill>
            </a:endParaRPr>
          </a:p>
          <a:p>
            <a:r>
              <a:rPr lang="es-GT" sz="2400" dirty="0">
                <a:solidFill>
                  <a:schemeClr val="tx1"/>
                </a:solidFill>
              </a:rPr>
              <a:t>Julio 2020</a:t>
            </a:r>
          </a:p>
        </p:txBody>
      </p:sp>
    </p:spTree>
    <p:extLst>
      <p:ext uri="{BB962C8B-B14F-4D97-AF65-F5344CB8AC3E}">
        <p14:creationId xmlns:p14="http://schemas.microsoft.com/office/powerpoint/2010/main" val="4181378479"/>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F2820CA-5480-4D64-B551-DBBD9CA52800}"/>
              </a:ext>
            </a:extLst>
          </p:cNvPr>
          <p:cNvSpPr txBox="1"/>
          <p:nvPr/>
        </p:nvSpPr>
        <p:spPr>
          <a:xfrm>
            <a:off x="647056" y="924889"/>
            <a:ext cx="8496944" cy="2431435"/>
          </a:xfrm>
          <a:prstGeom prst="rect">
            <a:avLst/>
          </a:prstGeom>
          <a:noFill/>
        </p:spPr>
        <p:txBody>
          <a:bodyPr wrap="square">
            <a:spAutoFit/>
          </a:bodyPr>
          <a:lstStyle/>
          <a:p>
            <a:r>
              <a:rPr lang="es-GT" sz="3800" b="1" dirty="0">
                <a:solidFill>
                  <a:srgbClr val="3F47E9"/>
                </a:solidFill>
              </a:rPr>
              <a:t>BASES DE IVA Y EXENCIONES</a:t>
            </a:r>
          </a:p>
          <a:p>
            <a:r>
              <a:rPr lang="es-GT" sz="3800" b="1" dirty="0">
                <a:solidFill>
                  <a:srgbClr val="3F47E9"/>
                </a:solidFill>
              </a:rPr>
              <a:t>PROCEDIMIENTO AUTOCONSUMOS B.M.</a:t>
            </a:r>
          </a:p>
          <a:p>
            <a:r>
              <a:rPr lang="es-GT" sz="3800" b="1" dirty="0">
                <a:solidFill>
                  <a:srgbClr val="3F47E9"/>
                </a:solidFill>
              </a:rPr>
              <a:t>TRANFERENCIA DE DOMINIO B.I.</a:t>
            </a:r>
          </a:p>
          <a:p>
            <a:r>
              <a:rPr lang="es-GT" sz="3800" b="1" dirty="0">
                <a:solidFill>
                  <a:srgbClr val="3F47E9"/>
                </a:solidFill>
              </a:rPr>
              <a:t>DEVOLUCION DE CREDITO FISCAL</a:t>
            </a:r>
          </a:p>
        </p:txBody>
      </p:sp>
      <p:sp>
        <p:nvSpPr>
          <p:cNvPr id="7" name="6 Conector">
            <a:hlinkClick r:id="rId2" action="ppaction://hlinksldjump"/>
            <a:extLst>
              <a:ext uri="{FF2B5EF4-FFF2-40B4-BE49-F238E27FC236}">
                <a16:creationId xmlns:a16="http://schemas.microsoft.com/office/drawing/2014/main" id="{542911FF-B5EA-47D2-83EE-25B895D82237}"/>
              </a:ext>
            </a:extLst>
          </p:cNvPr>
          <p:cNvSpPr/>
          <p:nvPr/>
        </p:nvSpPr>
        <p:spPr>
          <a:xfrm>
            <a:off x="323528" y="1196752"/>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8" name="6 Conector">
            <a:hlinkClick r:id="rId3" action="ppaction://hlinksldjump"/>
            <a:extLst>
              <a:ext uri="{FF2B5EF4-FFF2-40B4-BE49-F238E27FC236}">
                <a16:creationId xmlns:a16="http://schemas.microsoft.com/office/drawing/2014/main" id="{21DC4476-845C-47A1-BA7C-2FF567419B8B}"/>
              </a:ext>
            </a:extLst>
          </p:cNvPr>
          <p:cNvSpPr/>
          <p:nvPr/>
        </p:nvSpPr>
        <p:spPr>
          <a:xfrm>
            <a:off x="323528" y="1844824"/>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9" name="6 Conector">
            <a:hlinkClick r:id="rId4" action="ppaction://hlinksldjump"/>
            <a:extLst>
              <a:ext uri="{FF2B5EF4-FFF2-40B4-BE49-F238E27FC236}">
                <a16:creationId xmlns:a16="http://schemas.microsoft.com/office/drawing/2014/main" id="{6DA58C66-C870-4D64-A359-B34651A22267}"/>
              </a:ext>
            </a:extLst>
          </p:cNvPr>
          <p:cNvSpPr/>
          <p:nvPr/>
        </p:nvSpPr>
        <p:spPr>
          <a:xfrm>
            <a:off x="323528" y="2399754"/>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11" name="6 Conector">
            <a:hlinkClick r:id="rId5" action="ppaction://hlinksldjump"/>
            <a:extLst>
              <a:ext uri="{FF2B5EF4-FFF2-40B4-BE49-F238E27FC236}">
                <a16:creationId xmlns:a16="http://schemas.microsoft.com/office/drawing/2014/main" id="{F2635A1F-EC19-4CAF-8784-0AF5151064C1}"/>
              </a:ext>
            </a:extLst>
          </p:cNvPr>
          <p:cNvSpPr/>
          <p:nvPr/>
        </p:nvSpPr>
        <p:spPr>
          <a:xfrm>
            <a:off x="338585" y="2954684"/>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Tree>
    <p:extLst>
      <p:ext uri="{BB962C8B-B14F-4D97-AF65-F5344CB8AC3E}">
        <p14:creationId xmlns:p14="http://schemas.microsoft.com/office/powerpoint/2010/main" val="2984276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4922580-90F5-47C2-AD8C-61F4FC225E4D}"/>
              </a:ext>
            </a:extLst>
          </p:cNvPr>
          <p:cNvPicPr>
            <a:picLocks noChangeAspect="1"/>
          </p:cNvPicPr>
          <p:nvPr/>
        </p:nvPicPr>
        <p:blipFill>
          <a:blip r:embed="rId2"/>
          <a:stretch>
            <a:fillRect/>
          </a:stretch>
        </p:blipFill>
        <p:spPr>
          <a:xfrm>
            <a:off x="1095375" y="1992190"/>
            <a:ext cx="6953250" cy="4210050"/>
          </a:xfrm>
          <a:prstGeom prst="rect">
            <a:avLst/>
          </a:prstGeom>
        </p:spPr>
      </p:pic>
      <p:sp>
        <p:nvSpPr>
          <p:cNvPr id="6" name="CuadroTexto 5">
            <a:extLst>
              <a:ext uri="{FF2B5EF4-FFF2-40B4-BE49-F238E27FC236}">
                <a16:creationId xmlns:a16="http://schemas.microsoft.com/office/drawing/2014/main" id="{C3307767-5031-40D6-8359-A210E9BF0980}"/>
              </a:ext>
            </a:extLst>
          </p:cNvPr>
          <p:cNvSpPr txBox="1"/>
          <p:nvPr/>
        </p:nvSpPr>
        <p:spPr>
          <a:xfrm>
            <a:off x="2051720" y="620688"/>
            <a:ext cx="6300192" cy="954107"/>
          </a:xfrm>
          <a:prstGeom prst="rect">
            <a:avLst/>
          </a:prstGeom>
          <a:noFill/>
        </p:spPr>
        <p:txBody>
          <a:bodyPr wrap="square">
            <a:spAutoFit/>
          </a:bodyPr>
          <a:lstStyle/>
          <a:p>
            <a:r>
              <a:rPr lang="es-GT" sz="2800" b="1" dirty="0">
                <a:solidFill>
                  <a:srgbClr val="3F47E9"/>
                </a:solidFill>
              </a:rPr>
              <a:t>BASES DE IVA</a:t>
            </a:r>
          </a:p>
          <a:p>
            <a:r>
              <a:rPr lang="es-GT" sz="2800" b="1" dirty="0">
                <a:solidFill>
                  <a:srgbClr val="C00000"/>
                </a:solidFill>
              </a:rPr>
              <a:t>QUIENES SON CONTRIBUYENTES?</a:t>
            </a:r>
          </a:p>
        </p:txBody>
      </p:sp>
    </p:spTree>
    <p:extLst>
      <p:ext uri="{BB962C8B-B14F-4D97-AF65-F5344CB8AC3E}">
        <p14:creationId xmlns:p14="http://schemas.microsoft.com/office/powerpoint/2010/main" val="338128556"/>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59FC556-5206-4CD0-B057-FFD49A2E74B1}"/>
              </a:ext>
            </a:extLst>
          </p:cNvPr>
          <p:cNvPicPr>
            <a:picLocks noChangeAspect="1"/>
          </p:cNvPicPr>
          <p:nvPr/>
        </p:nvPicPr>
        <p:blipFill>
          <a:blip r:embed="rId2"/>
          <a:stretch>
            <a:fillRect/>
          </a:stretch>
        </p:blipFill>
        <p:spPr>
          <a:xfrm>
            <a:off x="467544" y="908720"/>
            <a:ext cx="8026216" cy="5424264"/>
          </a:xfrm>
          <a:prstGeom prst="rect">
            <a:avLst/>
          </a:prstGeom>
        </p:spPr>
      </p:pic>
      <p:sp>
        <p:nvSpPr>
          <p:cNvPr id="4" name="CuadroTexto 3">
            <a:extLst>
              <a:ext uri="{FF2B5EF4-FFF2-40B4-BE49-F238E27FC236}">
                <a16:creationId xmlns:a16="http://schemas.microsoft.com/office/drawing/2014/main" id="{A2B0E5BD-6F1D-44B5-9CA5-D9378EC8EA24}"/>
              </a:ext>
            </a:extLst>
          </p:cNvPr>
          <p:cNvSpPr txBox="1"/>
          <p:nvPr/>
        </p:nvSpPr>
        <p:spPr>
          <a:xfrm>
            <a:off x="3921760" y="518970"/>
            <a:ext cx="4572000" cy="400110"/>
          </a:xfrm>
          <a:prstGeom prst="rect">
            <a:avLst/>
          </a:prstGeom>
          <a:noFill/>
        </p:spPr>
        <p:txBody>
          <a:bodyPr wrap="square">
            <a:spAutoFit/>
          </a:bodyPr>
          <a:lstStyle/>
          <a:p>
            <a:r>
              <a:rPr lang="es-GT" sz="2000" b="1" dirty="0">
                <a:solidFill>
                  <a:srgbClr val="C00000"/>
                </a:solidFill>
              </a:rPr>
              <a:t>EXENCIONES GENERALES</a:t>
            </a:r>
          </a:p>
        </p:txBody>
      </p:sp>
    </p:spTree>
    <p:extLst>
      <p:ext uri="{BB962C8B-B14F-4D97-AF65-F5344CB8AC3E}">
        <p14:creationId xmlns:p14="http://schemas.microsoft.com/office/powerpoint/2010/main" val="638268546"/>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20708F8-02B0-4E6C-B502-2493BBDC1641}"/>
              </a:ext>
            </a:extLst>
          </p:cNvPr>
          <p:cNvPicPr>
            <a:picLocks noChangeAspect="1"/>
          </p:cNvPicPr>
          <p:nvPr/>
        </p:nvPicPr>
        <p:blipFill>
          <a:blip r:embed="rId2"/>
          <a:stretch>
            <a:fillRect/>
          </a:stretch>
        </p:blipFill>
        <p:spPr>
          <a:xfrm>
            <a:off x="1259632" y="908720"/>
            <a:ext cx="6234128" cy="5736109"/>
          </a:xfrm>
          <a:prstGeom prst="rect">
            <a:avLst/>
          </a:prstGeom>
        </p:spPr>
      </p:pic>
      <p:sp>
        <p:nvSpPr>
          <p:cNvPr id="4" name="CuadroTexto 3">
            <a:extLst>
              <a:ext uri="{FF2B5EF4-FFF2-40B4-BE49-F238E27FC236}">
                <a16:creationId xmlns:a16="http://schemas.microsoft.com/office/drawing/2014/main" id="{55130459-B342-41EC-A351-1506FF3FAF54}"/>
              </a:ext>
            </a:extLst>
          </p:cNvPr>
          <p:cNvSpPr txBox="1"/>
          <p:nvPr/>
        </p:nvSpPr>
        <p:spPr>
          <a:xfrm>
            <a:off x="4139952" y="539388"/>
            <a:ext cx="4572000" cy="369332"/>
          </a:xfrm>
          <a:prstGeom prst="rect">
            <a:avLst/>
          </a:prstGeom>
          <a:noFill/>
        </p:spPr>
        <p:txBody>
          <a:bodyPr wrap="square">
            <a:spAutoFit/>
          </a:bodyPr>
          <a:lstStyle/>
          <a:p>
            <a:r>
              <a:rPr lang="es-GT" sz="1800" b="1" dirty="0">
                <a:solidFill>
                  <a:srgbClr val="C00000"/>
                </a:solidFill>
              </a:rPr>
              <a:t>EXENCIONES ESPECIFICAS</a:t>
            </a:r>
          </a:p>
        </p:txBody>
      </p:sp>
    </p:spTree>
    <p:extLst>
      <p:ext uri="{BB962C8B-B14F-4D97-AF65-F5344CB8AC3E}">
        <p14:creationId xmlns:p14="http://schemas.microsoft.com/office/powerpoint/2010/main" val="144517003"/>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DF5070A-0D39-4CD6-AD16-9F83379C9854}"/>
              </a:ext>
            </a:extLst>
          </p:cNvPr>
          <p:cNvPicPr>
            <a:picLocks noChangeAspect="1"/>
          </p:cNvPicPr>
          <p:nvPr/>
        </p:nvPicPr>
        <p:blipFill>
          <a:blip r:embed="rId2"/>
          <a:stretch>
            <a:fillRect/>
          </a:stretch>
        </p:blipFill>
        <p:spPr>
          <a:xfrm>
            <a:off x="238125" y="752475"/>
            <a:ext cx="4333875" cy="5353050"/>
          </a:xfrm>
          <a:prstGeom prst="rect">
            <a:avLst/>
          </a:prstGeom>
        </p:spPr>
      </p:pic>
      <p:pic>
        <p:nvPicPr>
          <p:cNvPr id="3" name="Imagen 2">
            <a:extLst>
              <a:ext uri="{FF2B5EF4-FFF2-40B4-BE49-F238E27FC236}">
                <a16:creationId xmlns:a16="http://schemas.microsoft.com/office/drawing/2014/main" id="{6F289BF4-E206-4BDD-9CF7-9CBE6F7EF66D}"/>
              </a:ext>
            </a:extLst>
          </p:cNvPr>
          <p:cNvPicPr>
            <a:picLocks noChangeAspect="1"/>
          </p:cNvPicPr>
          <p:nvPr/>
        </p:nvPicPr>
        <p:blipFill>
          <a:blip r:embed="rId3"/>
          <a:stretch>
            <a:fillRect/>
          </a:stretch>
        </p:blipFill>
        <p:spPr>
          <a:xfrm>
            <a:off x="4932040" y="2348880"/>
            <a:ext cx="3829050" cy="3476625"/>
          </a:xfrm>
          <a:prstGeom prst="rect">
            <a:avLst/>
          </a:prstGeom>
        </p:spPr>
      </p:pic>
      <p:sp>
        <p:nvSpPr>
          <p:cNvPr id="5" name="CuadroTexto 4">
            <a:extLst>
              <a:ext uri="{FF2B5EF4-FFF2-40B4-BE49-F238E27FC236}">
                <a16:creationId xmlns:a16="http://schemas.microsoft.com/office/drawing/2014/main" id="{ACC9541B-5B03-4538-8629-E7DE3F8AFE6C}"/>
              </a:ext>
            </a:extLst>
          </p:cNvPr>
          <p:cNvSpPr txBox="1"/>
          <p:nvPr/>
        </p:nvSpPr>
        <p:spPr>
          <a:xfrm>
            <a:off x="4572000" y="980728"/>
            <a:ext cx="4572000" cy="707886"/>
          </a:xfrm>
          <a:prstGeom prst="rect">
            <a:avLst/>
          </a:prstGeom>
          <a:noFill/>
        </p:spPr>
        <p:txBody>
          <a:bodyPr wrap="square">
            <a:spAutoFit/>
          </a:bodyPr>
          <a:lstStyle/>
          <a:p>
            <a:pPr algn="ctr"/>
            <a:r>
              <a:rPr lang="es-GT" sz="2000" b="1" dirty="0">
                <a:solidFill>
                  <a:srgbClr val="C00000"/>
                </a:solidFill>
              </a:rPr>
              <a:t>USO DE LAS CONSTANCIAS DE EXENCION DE IVA</a:t>
            </a:r>
          </a:p>
        </p:txBody>
      </p:sp>
    </p:spTree>
    <p:extLst>
      <p:ext uri="{BB962C8B-B14F-4D97-AF65-F5344CB8AC3E}">
        <p14:creationId xmlns:p14="http://schemas.microsoft.com/office/powerpoint/2010/main" val="779572489"/>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2A264AD-9F46-4B2D-8D6D-1E65FF9E68A3}"/>
              </a:ext>
            </a:extLst>
          </p:cNvPr>
          <p:cNvPicPr>
            <a:picLocks noChangeAspect="1"/>
          </p:cNvPicPr>
          <p:nvPr/>
        </p:nvPicPr>
        <p:blipFill>
          <a:blip r:embed="rId2"/>
          <a:stretch>
            <a:fillRect/>
          </a:stretch>
        </p:blipFill>
        <p:spPr>
          <a:xfrm>
            <a:off x="166687" y="1100137"/>
            <a:ext cx="8810625" cy="4657725"/>
          </a:xfrm>
          <a:prstGeom prst="rect">
            <a:avLst/>
          </a:prstGeom>
        </p:spPr>
      </p:pic>
    </p:spTree>
    <p:extLst>
      <p:ext uri="{BB962C8B-B14F-4D97-AF65-F5344CB8AC3E}">
        <p14:creationId xmlns:p14="http://schemas.microsoft.com/office/powerpoint/2010/main" val="3543910861"/>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F5FCC99-8266-40C4-8399-0F6DA7D9C2F0}"/>
              </a:ext>
            </a:extLst>
          </p:cNvPr>
          <p:cNvPicPr>
            <a:picLocks noChangeAspect="1"/>
          </p:cNvPicPr>
          <p:nvPr/>
        </p:nvPicPr>
        <p:blipFill>
          <a:blip r:embed="rId2"/>
          <a:stretch>
            <a:fillRect/>
          </a:stretch>
        </p:blipFill>
        <p:spPr>
          <a:xfrm>
            <a:off x="539552" y="1196752"/>
            <a:ext cx="7829550" cy="5248275"/>
          </a:xfrm>
          <a:prstGeom prst="rect">
            <a:avLst/>
          </a:prstGeom>
        </p:spPr>
      </p:pic>
    </p:spTree>
    <p:extLst>
      <p:ext uri="{BB962C8B-B14F-4D97-AF65-F5344CB8AC3E}">
        <p14:creationId xmlns:p14="http://schemas.microsoft.com/office/powerpoint/2010/main" val="187435542"/>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CC6F45-BF6E-42C5-A2F1-943D1FE2298B}"/>
              </a:ext>
            </a:extLst>
          </p:cNvPr>
          <p:cNvPicPr>
            <a:picLocks noChangeAspect="1"/>
          </p:cNvPicPr>
          <p:nvPr/>
        </p:nvPicPr>
        <p:blipFill>
          <a:blip r:embed="rId2"/>
          <a:stretch>
            <a:fillRect/>
          </a:stretch>
        </p:blipFill>
        <p:spPr>
          <a:xfrm>
            <a:off x="119062" y="836712"/>
            <a:ext cx="8905875" cy="5781675"/>
          </a:xfrm>
          <a:prstGeom prst="rect">
            <a:avLst/>
          </a:prstGeom>
        </p:spPr>
      </p:pic>
      <p:sp>
        <p:nvSpPr>
          <p:cNvPr id="4" name="CuadroTexto 3">
            <a:extLst>
              <a:ext uri="{FF2B5EF4-FFF2-40B4-BE49-F238E27FC236}">
                <a16:creationId xmlns:a16="http://schemas.microsoft.com/office/drawing/2014/main" id="{9C1C9E4C-3E24-40DF-BBD8-B9B94C0EF85E}"/>
              </a:ext>
            </a:extLst>
          </p:cNvPr>
          <p:cNvSpPr txBox="1"/>
          <p:nvPr/>
        </p:nvSpPr>
        <p:spPr>
          <a:xfrm>
            <a:off x="4283968" y="239613"/>
            <a:ext cx="4572000" cy="369332"/>
          </a:xfrm>
          <a:prstGeom prst="rect">
            <a:avLst/>
          </a:prstGeom>
          <a:noFill/>
        </p:spPr>
        <p:txBody>
          <a:bodyPr wrap="square">
            <a:spAutoFit/>
          </a:bodyPr>
          <a:lstStyle/>
          <a:p>
            <a:r>
              <a:rPr lang="es-GT" sz="1800" b="1" dirty="0">
                <a:solidFill>
                  <a:srgbClr val="C00000"/>
                </a:solidFill>
                <a:highlight>
                  <a:srgbClr val="FFFF00"/>
                </a:highlight>
              </a:rPr>
              <a:t>PROCEDENCIA DEL CREDITO FISCAL</a:t>
            </a:r>
            <a:endParaRPr lang="en-US" dirty="0">
              <a:highlight>
                <a:srgbClr val="FFFF00"/>
              </a:highlight>
            </a:endParaRPr>
          </a:p>
        </p:txBody>
      </p:sp>
    </p:spTree>
    <p:extLst>
      <p:ext uri="{BB962C8B-B14F-4D97-AF65-F5344CB8AC3E}">
        <p14:creationId xmlns:p14="http://schemas.microsoft.com/office/powerpoint/2010/main" val="98337569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5292080" y="496251"/>
            <a:ext cx="4572000" cy="523220"/>
          </a:xfrm>
          <a:prstGeom prst="rect">
            <a:avLst/>
          </a:prstGeom>
        </p:spPr>
        <p:txBody>
          <a:bodyPr>
            <a:spAutoFit/>
          </a:bodyPr>
          <a:lstStyle/>
          <a:p>
            <a:r>
              <a:rPr lang="es-ES" sz="2800" b="1" dirty="0">
                <a:solidFill>
                  <a:srgbClr val="FF0000"/>
                </a:solidFill>
              </a:rPr>
              <a:t>CREDITO FISCAL</a:t>
            </a:r>
            <a:endParaRPr lang="en-US" sz="2800" b="1" dirty="0">
              <a:solidFill>
                <a:srgbClr val="FF0000"/>
              </a:solidFill>
            </a:endParaRPr>
          </a:p>
        </p:txBody>
      </p:sp>
      <p:sp>
        <p:nvSpPr>
          <p:cNvPr id="4" name="Título 3">
            <a:extLst>
              <a:ext uri="{FF2B5EF4-FFF2-40B4-BE49-F238E27FC236}">
                <a16:creationId xmlns:a16="http://schemas.microsoft.com/office/drawing/2014/main" id="{18D2444C-070F-47EC-8523-2993073F503D}"/>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A62F5433-38A5-4653-A0B7-F1AB7CEC51BE}"/>
              </a:ext>
            </a:extLst>
          </p:cNvPr>
          <p:cNvPicPr>
            <a:picLocks noGrp="1" noChangeAspect="1"/>
          </p:cNvPicPr>
          <p:nvPr>
            <p:ph idx="4294967295"/>
          </p:nvPr>
        </p:nvPicPr>
        <p:blipFill>
          <a:blip r:embed="rId2"/>
          <a:stretch>
            <a:fillRect/>
          </a:stretch>
        </p:blipFill>
        <p:spPr>
          <a:xfrm>
            <a:off x="0" y="908050"/>
            <a:ext cx="7950200" cy="5400675"/>
          </a:xfrm>
          <a:prstGeom prst="rect">
            <a:avLst/>
          </a:prstGeom>
        </p:spPr>
      </p:pic>
    </p:spTree>
    <p:extLst>
      <p:ext uri="{BB962C8B-B14F-4D97-AF65-F5344CB8AC3E}">
        <p14:creationId xmlns:p14="http://schemas.microsoft.com/office/powerpoint/2010/main" val="4203685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5436096" y="505466"/>
            <a:ext cx="4572000" cy="461665"/>
          </a:xfrm>
          <a:prstGeom prst="rect">
            <a:avLst/>
          </a:prstGeom>
        </p:spPr>
        <p:txBody>
          <a:bodyPr>
            <a:spAutoFit/>
          </a:bodyPr>
          <a:lstStyle/>
          <a:p>
            <a:r>
              <a:rPr lang="es-ES" sz="2400" b="1" dirty="0">
                <a:solidFill>
                  <a:srgbClr val="FF0000"/>
                </a:solidFill>
              </a:rPr>
              <a:t>CREDITO FISCAL</a:t>
            </a:r>
            <a:endParaRPr lang="en-US" sz="2400" b="1" dirty="0">
              <a:solidFill>
                <a:srgbClr val="FF0000"/>
              </a:solidFill>
            </a:endParaRPr>
          </a:p>
        </p:txBody>
      </p:sp>
      <p:sp>
        <p:nvSpPr>
          <p:cNvPr id="4" name="Título 3">
            <a:extLst>
              <a:ext uri="{FF2B5EF4-FFF2-40B4-BE49-F238E27FC236}">
                <a16:creationId xmlns:a16="http://schemas.microsoft.com/office/drawing/2014/main" id="{857E8B6C-60C5-4460-B2B4-72D4F417B7B8}"/>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D6175FCA-908E-4EBF-AA01-5661F4D839F8}"/>
              </a:ext>
            </a:extLst>
          </p:cNvPr>
          <p:cNvPicPr>
            <a:picLocks noGrp="1" noChangeAspect="1"/>
          </p:cNvPicPr>
          <p:nvPr>
            <p:ph idx="4294967295"/>
          </p:nvPr>
        </p:nvPicPr>
        <p:blipFill>
          <a:blip r:embed="rId2"/>
          <a:stretch>
            <a:fillRect/>
          </a:stretch>
        </p:blipFill>
        <p:spPr>
          <a:xfrm>
            <a:off x="0" y="908050"/>
            <a:ext cx="8239125" cy="5400675"/>
          </a:xfrm>
          <a:prstGeom prst="rect">
            <a:avLst/>
          </a:prstGeom>
        </p:spPr>
      </p:pic>
    </p:spTree>
    <p:extLst>
      <p:ext uri="{BB962C8B-B14F-4D97-AF65-F5344CB8AC3E}">
        <p14:creationId xmlns:p14="http://schemas.microsoft.com/office/powerpoint/2010/main" val="3231009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06196" y="507901"/>
            <a:ext cx="7727315" cy="400110"/>
          </a:xfrm>
          <a:prstGeom prst="rect">
            <a:avLst/>
          </a:prstGeom>
        </p:spPr>
        <p:txBody>
          <a:bodyPr wrap="square">
            <a:spAutoFit/>
          </a:bodyPr>
          <a:lstStyle/>
          <a:p>
            <a:r>
              <a:rPr lang="es-ES" sz="2000" b="1" dirty="0">
                <a:solidFill>
                  <a:srgbClr val="FF0000"/>
                </a:solidFill>
              </a:rPr>
              <a:t>PROCEDENCIA DEL CREDITO FISCAL –REGLAMENTO-</a:t>
            </a:r>
            <a:endParaRPr lang="en-US" sz="2000" b="1" dirty="0">
              <a:solidFill>
                <a:srgbClr val="FF0000"/>
              </a:solidFill>
            </a:endParaRPr>
          </a:p>
        </p:txBody>
      </p:sp>
      <p:sp>
        <p:nvSpPr>
          <p:cNvPr id="4" name="Título 3">
            <a:extLst>
              <a:ext uri="{FF2B5EF4-FFF2-40B4-BE49-F238E27FC236}">
                <a16:creationId xmlns:a16="http://schemas.microsoft.com/office/drawing/2014/main" id="{ED518C5D-741B-4AB3-BBBD-0AC996E46637}"/>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57A3BCF2-0059-42E0-B0B7-798D3312B63F}"/>
              </a:ext>
            </a:extLst>
          </p:cNvPr>
          <p:cNvPicPr>
            <a:picLocks noChangeAspect="1"/>
          </p:cNvPicPr>
          <p:nvPr/>
        </p:nvPicPr>
        <p:blipFill>
          <a:blip r:embed="rId2"/>
          <a:stretch>
            <a:fillRect/>
          </a:stretch>
        </p:blipFill>
        <p:spPr>
          <a:xfrm>
            <a:off x="408573" y="908011"/>
            <a:ext cx="8010525" cy="5781675"/>
          </a:xfrm>
          <a:prstGeom prst="rect">
            <a:avLst/>
          </a:prstGeom>
        </p:spPr>
      </p:pic>
    </p:spTree>
    <p:extLst>
      <p:ext uri="{BB962C8B-B14F-4D97-AF65-F5344CB8AC3E}">
        <p14:creationId xmlns:p14="http://schemas.microsoft.com/office/powerpoint/2010/main" val="148057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847098" y="561420"/>
            <a:ext cx="4572000" cy="400110"/>
          </a:xfrm>
          <a:prstGeom prst="rect">
            <a:avLst/>
          </a:prstGeom>
        </p:spPr>
        <p:txBody>
          <a:bodyPr>
            <a:spAutoFit/>
          </a:bodyPr>
          <a:lstStyle/>
          <a:p>
            <a:r>
              <a:rPr lang="es-ES" sz="2000" b="1" dirty="0">
                <a:solidFill>
                  <a:srgbClr val="FF0000"/>
                </a:solidFill>
              </a:rPr>
              <a:t>BANCARIZACION DE OPERACIONES</a:t>
            </a:r>
            <a:endParaRPr lang="en-US" sz="2000" b="1" dirty="0">
              <a:solidFill>
                <a:srgbClr val="FF0000"/>
              </a:solidFill>
            </a:endParaRPr>
          </a:p>
        </p:txBody>
      </p:sp>
      <p:sp>
        <p:nvSpPr>
          <p:cNvPr id="4" name="Título 3">
            <a:extLst>
              <a:ext uri="{FF2B5EF4-FFF2-40B4-BE49-F238E27FC236}">
                <a16:creationId xmlns:a16="http://schemas.microsoft.com/office/drawing/2014/main" id="{E62E1EAA-30D7-40AB-845F-226F9BCDCF12}"/>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E9590D99-6DB5-4217-89F6-F5BA5A6F727C}"/>
              </a:ext>
            </a:extLst>
          </p:cNvPr>
          <p:cNvPicPr>
            <a:picLocks noGrp="1" noChangeAspect="1"/>
          </p:cNvPicPr>
          <p:nvPr>
            <p:ph idx="4294967295"/>
          </p:nvPr>
        </p:nvPicPr>
        <p:blipFill>
          <a:blip r:embed="rId2"/>
          <a:stretch>
            <a:fillRect/>
          </a:stretch>
        </p:blipFill>
        <p:spPr>
          <a:xfrm>
            <a:off x="0" y="908050"/>
            <a:ext cx="7181850" cy="5400675"/>
          </a:xfrm>
          <a:prstGeom prst="rect">
            <a:avLst/>
          </a:prstGeom>
        </p:spPr>
      </p:pic>
    </p:spTree>
    <p:extLst>
      <p:ext uri="{BB962C8B-B14F-4D97-AF65-F5344CB8AC3E}">
        <p14:creationId xmlns:p14="http://schemas.microsoft.com/office/powerpoint/2010/main" val="389035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C8D57A4-7E0B-4A61-BF2B-8B9B85891F5F}"/>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2EE82426-B467-4214-A0FE-8E22029F084B}"/>
              </a:ext>
            </a:extLst>
          </p:cNvPr>
          <p:cNvPicPr>
            <a:picLocks noGrp="1" noChangeAspect="1"/>
          </p:cNvPicPr>
          <p:nvPr>
            <p:ph idx="4294967295"/>
          </p:nvPr>
        </p:nvPicPr>
        <p:blipFill>
          <a:blip r:embed="rId2"/>
          <a:stretch>
            <a:fillRect/>
          </a:stretch>
        </p:blipFill>
        <p:spPr>
          <a:xfrm>
            <a:off x="0" y="1125538"/>
            <a:ext cx="8185150" cy="5400675"/>
          </a:xfrm>
          <a:prstGeom prst="rect">
            <a:avLst/>
          </a:prstGeom>
        </p:spPr>
      </p:pic>
    </p:spTree>
    <p:extLst>
      <p:ext uri="{BB962C8B-B14F-4D97-AF65-F5344CB8AC3E}">
        <p14:creationId xmlns:p14="http://schemas.microsoft.com/office/powerpoint/2010/main" val="71236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ED60410-BB0C-4860-B832-28BCD74FB1EA}"/>
              </a:ext>
            </a:extLst>
          </p:cNvPr>
          <p:cNvPicPr>
            <a:picLocks noChangeAspect="1"/>
          </p:cNvPicPr>
          <p:nvPr/>
        </p:nvPicPr>
        <p:blipFill>
          <a:blip r:embed="rId2"/>
          <a:stretch>
            <a:fillRect/>
          </a:stretch>
        </p:blipFill>
        <p:spPr>
          <a:xfrm>
            <a:off x="1187624" y="1484784"/>
            <a:ext cx="6362700" cy="4676775"/>
          </a:xfrm>
          <a:prstGeom prst="rect">
            <a:avLst/>
          </a:prstGeom>
        </p:spPr>
      </p:pic>
      <p:sp>
        <p:nvSpPr>
          <p:cNvPr id="4" name="CuadroTexto 3">
            <a:extLst>
              <a:ext uri="{FF2B5EF4-FFF2-40B4-BE49-F238E27FC236}">
                <a16:creationId xmlns:a16="http://schemas.microsoft.com/office/drawing/2014/main" id="{30E41B77-B6DB-46FF-B134-4584D853076A}"/>
              </a:ext>
            </a:extLst>
          </p:cNvPr>
          <p:cNvSpPr txBox="1"/>
          <p:nvPr/>
        </p:nvSpPr>
        <p:spPr>
          <a:xfrm>
            <a:off x="3059832" y="704304"/>
            <a:ext cx="4572000" cy="369332"/>
          </a:xfrm>
          <a:prstGeom prst="rect">
            <a:avLst/>
          </a:prstGeom>
          <a:noFill/>
        </p:spPr>
        <p:txBody>
          <a:bodyPr wrap="square">
            <a:spAutoFit/>
          </a:bodyPr>
          <a:lstStyle/>
          <a:p>
            <a:r>
              <a:rPr lang="es-GT" b="1" dirty="0">
                <a:solidFill>
                  <a:srgbClr val="C00000"/>
                </a:solidFill>
                <a:highlight>
                  <a:srgbClr val="FFFF00"/>
                </a:highlight>
              </a:rPr>
              <a:t>DOCUMENTOS </a:t>
            </a:r>
            <a:r>
              <a:rPr lang="es-GT" sz="1800" b="1" dirty="0">
                <a:solidFill>
                  <a:srgbClr val="C00000"/>
                </a:solidFill>
                <a:highlight>
                  <a:srgbClr val="FFFF00"/>
                </a:highlight>
              </a:rPr>
              <a:t>DEL CREDITO FISCAL</a:t>
            </a:r>
            <a:endParaRPr lang="en-US" dirty="0">
              <a:highlight>
                <a:srgbClr val="FFFF00"/>
              </a:highlight>
            </a:endParaRPr>
          </a:p>
        </p:txBody>
      </p:sp>
    </p:spTree>
    <p:extLst>
      <p:ext uri="{BB962C8B-B14F-4D97-AF65-F5344CB8AC3E}">
        <p14:creationId xmlns:p14="http://schemas.microsoft.com/office/powerpoint/2010/main" val="2520989649"/>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1E4236D-BE2F-47CE-BF14-3DB9095951B5}"/>
              </a:ext>
            </a:extLst>
          </p:cNvPr>
          <p:cNvPicPr>
            <a:picLocks noChangeAspect="1"/>
          </p:cNvPicPr>
          <p:nvPr/>
        </p:nvPicPr>
        <p:blipFill>
          <a:blip r:embed="rId2"/>
          <a:stretch>
            <a:fillRect/>
          </a:stretch>
        </p:blipFill>
        <p:spPr>
          <a:xfrm>
            <a:off x="242887" y="980728"/>
            <a:ext cx="8658225" cy="5657850"/>
          </a:xfrm>
          <a:prstGeom prst="rect">
            <a:avLst/>
          </a:prstGeom>
        </p:spPr>
      </p:pic>
    </p:spTree>
    <p:extLst>
      <p:ext uri="{BB962C8B-B14F-4D97-AF65-F5344CB8AC3E}">
        <p14:creationId xmlns:p14="http://schemas.microsoft.com/office/powerpoint/2010/main" val="1704245330"/>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B7DBA8C-4634-4C55-A527-2EC07A07EB8E}"/>
              </a:ext>
            </a:extLst>
          </p:cNvPr>
          <p:cNvPicPr>
            <a:picLocks noChangeAspect="1"/>
          </p:cNvPicPr>
          <p:nvPr/>
        </p:nvPicPr>
        <p:blipFill>
          <a:blip r:embed="rId2"/>
          <a:stretch>
            <a:fillRect/>
          </a:stretch>
        </p:blipFill>
        <p:spPr>
          <a:xfrm>
            <a:off x="60865" y="3045034"/>
            <a:ext cx="7103423" cy="3595957"/>
          </a:xfrm>
          <a:prstGeom prst="rect">
            <a:avLst/>
          </a:prstGeom>
        </p:spPr>
      </p:pic>
      <p:pic>
        <p:nvPicPr>
          <p:cNvPr id="3" name="Imagen 2">
            <a:extLst>
              <a:ext uri="{FF2B5EF4-FFF2-40B4-BE49-F238E27FC236}">
                <a16:creationId xmlns:a16="http://schemas.microsoft.com/office/drawing/2014/main" id="{F4517E5F-2C7E-4FB7-B468-7C5AE2636FDC}"/>
              </a:ext>
            </a:extLst>
          </p:cNvPr>
          <p:cNvPicPr>
            <a:picLocks noChangeAspect="1"/>
          </p:cNvPicPr>
          <p:nvPr/>
        </p:nvPicPr>
        <p:blipFill>
          <a:blip r:embed="rId3"/>
          <a:stretch>
            <a:fillRect/>
          </a:stretch>
        </p:blipFill>
        <p:spPr>
          <a:xfrm>
            <a:off x="4211960" y="0"/>
            <a:ext cx="3518917" cy="3085703"/>
          </a:xfrm>
          <a:prstGeom prst="rect">
            <a:avLst/>
          </a:prstGeom>
        </p:spPr>
      </p:pic>
    </p:spTree>
    <p:extLst>
      <p:ext uri="{BB962C8B-B14F-4D97-AF65-F5344CB8AC3E}">
        <p14:creationId xmlns:p14="http://schemas.microsoft.com/office/powerpoint/2010/main" val="2468011179"/>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B581D6A-ECC7-499F-BBF2-D8575C441E31}"/>
              </a:ext>
            </a:extLst>
          </p:cNvPr>
          <p:cNvPicPr>
            <a:picLocks noChangeAspect="1"/>
          </p:cNvPicPr>
          <p:nvPr/>
        </p:nvPicPr>
        <p:blipFill>
          <a:blip r:embed="rId2"/>
          <a:stretch>
            <a:fillRect/>
          </a:stretch>
        </p:blipFill>
        <p:spPr>
          <a:xfrm>
            <a:off x="342900" y="1412329"/>
            <a:ext cx="8458200" cy="4752975"/>
          </a:xfrm>
          <a:prstGeom prst="rect">
            <a:avLst/>
          </a:prstGeom>
        </p:spPr>
      </p:pic>
      <p:sp>
        <p:nvSpPr>
          <p:cNvPr id="4" name="CuadroTexto 3">
            <a:extLst>
              <a:ext uri="{FF2B5EF4-FFF2-40B4-BE49-F238E27FC236}">
                <a16:creationId xmlns:a16="http://schemas.microsoft.com/office/drawing/2014/main" id="{121B5769-2DA2-4FEF-A726-D1EA2D1C8091}"/>
              </a:ext>
            </a:extLst>
          </p:cNvPr>
          <p:cNvSpPr txBox="1"/>
          <p:nvPr/>
        </p:nvSpPr>
        <p:spPr>
          <a:xfrm>
            <a:off x="3995936" y="620688"/>
            <a:ext cx="4572000" cy="461665"/>
          </a:xfrm>
          <a:prstGeom prst="rect">
            <a:avLst/>
          </a:prstGeom>
          <a:noFill/>
        </p:spPr>
        <p:txBody>
          <a:bodyPr wrap="square">
            <a:spAutoFit/>
          </a:bodyPr>
          <a:lstStyle/>
          <a:p>
            <a:r>
              <a:rPr lang="es-GT" sz="2400" b="1" dirty="0"/>
              <a:t>CALCULOS ARTS 14,15,19</a:t>
            </a:r>
            <a:endParaRPr lang="en-US" sz="2400" b="1" dirty="0"/>
          </a:p>
        </p:txBody>
      </p:sp>
    </p:spTree>
    <p:extLst>
      <p:ext uri="{BB962C8B-B14F-4D97-AF65-F5344CB8AC3E}">
        <p14:creationId xmlns:p14="http://schemas.microsoft.com/office/powerpoint/2010/main" val="1662992072"/>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6005F8E-6CCA-4DCA-8C7F-BD05142F9673}"/>
              </a:ext>
            </a:extLst>
          </p:cNvPr>
          <p:cNvPicPr>
            <a:picLocks noChangeAspect="1"/>
          </p:cNvPicPr>
          <p:nvPr/>
        </p:nvPicPr>
        <p:blipFill>
          <a:blip r:embed="rId2"/>
          <a:stretch>
            <a:fillRect/>
          </a:stretch>
        </p:blipFill>
        <p:spPr>
          <a:xfrm>
            <a:off x="323528" y="1412776"/>
            <a:ext cx="8267700" cy="5143500"/>
          </a:xfrm>
          <a:prstGeom prst="rect">
            <a:avLst/>
          </a:prstGeom>
        </p:spPr>
      </p:pic>
      <p:sp>
        <p:nvSpPr>
          <p:cNvPr id="5" name="CuadroTexto 4">
            <a:extLst>
              <a:ext uri="{FF2B5EF4-FFF2-40B4-BE49-F238E27FC236}">
                <a16:creationId xmlns:a16="http://schemas.microsoft.com/office/drawing/2014/main" id="{44C19DB4-9A5C-4935-BB47-B88DF41E1EAF}"/>
              </a:ext>
            </a:extLst>
          </p:cNvPr>
          <p:cNvSpPr txBox="1"/>
          <p:nvPr/>
        </p:nvSpPr>
        <p:spPr>
          <a:xfrm>
            <a:off x="3131840" y="581779"/>
            <a:ext cx="4572000" cy="830997"/>
          </a:xfrm>
          <a:prstGeom prst="rect">
            <a:avLst/>
          </a:prstGeom>
          <a:noFill/>
        </p:spPr>
        <p:txBody>
          <a:bodyPr wrap="square">
            <a:spAutoFit/>
          </a:bodyPr>
          <a:lstStyle/>
          <a:p>
            <a:r>
              <a:rPr lang="es-GT" sz="2400" b="1" dirty="0">
                <a:solidFill>
                  <a:srgbClr val="3F47E9"/>
                </a:solidFill>
              </a:rPr>
              <a:t>REQUISITOS DE FACTURAS ARTICULO 30    AG-5-2013</a:t>
            </a:r>
            <a:endParaRPr lang="en-US" sz="2400" dirty="0">
              <a:solidFill>
                <a:srgbClr val="3F47E9"/>
              </a:solidFill>
            </a:endParaRPr>
          </a:p>
        </p:txBody>
      </p:sp>
    </p:spTree>
    <p:extLst>
      <p:ext uri="{BB962C8B-B14F-4D97-AF65-F5344CB8AC3E}">
        <p14:creationId xmlns:p14="http://schemas.microsoft.com/office/powerpoint/2010/main" val="1609071042"/>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E6C23F0-9570-4E81-8C4B-B4447F43A65A}"/>
              </a:ext>
            </a:extLst>
          </p:cNvPr>
          <p:cNvPicPr>
            <a:picLocks noChangeAspect="1"/>
          </p:cNvPicPr>
          <p:nvPr/>
        </p:nvPicPr>
        <p:blipFill>
          <a:blip r:embed="rId2"/>
          <a:stretch>
            <a:fillRect/>
          </a:stretch>
        </p:blipFill>
        <p:spPr>
          <a:xfrm>
            <a:off x="323528" y="692696"/>
            <a:ext cx="7322393" cy="5626589"/>
          </a:xfrm>
          <a:prstGeom prst="rect">
            <a:avLst/>
          </a:prstGeom>
        </p:spPr>
      </p:pic>
    </p:spTree>
    <p:extLst>
      <p:ext uri="{BB962C8B-B14F-4D97-AF65-F5344CB8AC3E}">
        <p14:creationId xmlns:p14="http://schemas.microsoft.com/office/powerpoint/2010/main" val="3941494717"/>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9AAA22C-AFAE-4CE4-A732-57735126036D}"/>
              </a:ext>
            </a:extLst>
          </p:cNvPr>
          <p:cNvPicPr>
            <a:picLocks noChangeAspect="1"/>
          </p:cNvPicPr>
          <p:nvPr/>
        </p:nvPicPr>
        <p:blipFill>
          <a:blip r:embed="rId2"/>
          <a:stretch>
            <a:fillRect/>
          </a:stretch>
        </p:blipFill>
        <p:spPr>
          <a:xfrm>
            <a:off x="467544" y="1175345"/>
            <a:ext cx="7867650" cy="5133975"/>
          </a:xfrm>
          <a:prstGeom prst="rect">
            <a:avLst/>
          </a:prstGeom>
        </p:spPr>
      </p:pic>
      <p:sp>
        <p:nvSpPr>
          <p:cNvPr id="4" name="CuadroTexto 3">
            <a:extLst>
              <a:ext uri="{FF2B5EF4-FFF2-40B4-BE49-F238E27FC236}">
                <a16:creationId xmlns:a16="http://schemas.microsoft.com/office/drawing/2014/main" id="{CB162BBC-A838-4A12-9967-B49AD23FFEA5}"/>
              </a:ext>
            </a:extLst>
          </p:cNvPr>
          <p:cNvSpPr txBox="1"/>
          <p:nvPr/>
        </p:nvSpPr>
        <p:spPr>
          <a:xfrm>
            <a:off x="3275856" y="581500"/>
            <a:ext cx="4932040" cy="400110"/>
          </a:xfrm>
          <a:prstGeom prst="rect">
            <a:avLst/>
          </a:prstGeom>
          <a:noFill/>
        </p:spPr>
        <p:txBody>
          <a:bodyPr wrap="square">
            <a:spAutoFit/>
          </a:bodyPr>
          <a:lstStyle/>
          <a:p>
            <a:r>
              <a:rPr lang="es-GT" sz="2000" b="1" dirty="0">
                <a:solidFill>
                  <a:srgbClr val="3F47E9"/>
                </a:solidFill>
              </a:rPr>
              <a:t>OBLIGACIONES EN EL REGIMEN GENERAL</a:t>
            </a:r>
            <a:endParaRPr lang="en-US" sz="2000" dirty="0"/>
          </a:p>
        </p:txBody>
      </p:sp>
    </p:spTree>
    <p:extLst>
      <p:ext uri="{BB962C8B-B14F-4D97-AF65-F5344CB8AC3E}">
        <p14:creationId xmlns:p14="http://schemas.microsoft.com/office/powerpoint/2010/main" val="278161400"/>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423D37E-B53F-4BB1-8976-F3EC2825A0F9}"/>
              </a:ext>
            </a:extLst>
          </p:cNvPr>
          <p:cNvPicPr>
            <a:picLocks noChangeAspect="1"/>
          </p:cNvPicPr>
          <p:nvPr/>
        </p:nvPicPr>
        <p:blipFill>
          <a:blip r:embed="rId2"/>
          <a:stretch>
            <a:fillRect/>
          </a:stretch>
        </p:blipFill>
        <p:spPr>
          <a:xfrm>
            <a:off x="35496" y="251270"/>
            <a:ext cx="7181428" cy="4155957"/>
          </a:xfrm>
          <a:prstGeom prst="rect">
            <a:avLst/>
          </a:prstGeom>
        </p:spPr>
      </p:pic>
      <p:pic>
        <p:nvPicPr>
          <p:cNvPr id="3" name="Imagen 2">
            <a:extLst>
              <a:ext uri="{FF2B5EF4-FFF2-40B4-BE49-F238E27FC236}">
                <a16:creationId xmlns:a16="http://schemas.microsoft.com/office/drawing/2014/main" id="{F5E8C9C1-09CF-4977-A0C2-934D06D94920}"/>
              </a:ext>
            </a:extLst>
          </p:cNvPr>
          <p:cNvPicPr>
            <a:picLocks noChangeAspect="1"/>
          </p:cNvPicPr>
          <p:nvPr/>
        </p:nvPicPr>
        <p:blipFill>
          <a:blip r:embed="rId3"/>
          <a:stretch>
            <a:fillRect/>
          </a:stretch>
        </p:blipFill>
        <p:spPr>
          <a:xfrm>
            <a:off x="2939088" y="3789040"/>
            <a:ext cx="6204912" cy="2664296"/>
          </a:xfrm>
          <a:prstGeom prst="rect">
            <a:avLst/>
          </a:prstGeom>
        </p:spPr>
      </p:pic>
    </p:spTree>
    <p:extLst>
      <p:ext uri="{BB962C8B-B14F-4D97-AF65-F5344CB8AC3E}">
        <p14:creationId xmlns:p14="http://schemas.microsoft.com/office/powerpoint/2010/main" val="3872958809"/>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332FBCC-BB2E-45E5-AB24-0244C1B6DBE0}"/>
              </a:ext>
            </a:extLst>
          </p:cNvPr>
          <p:cNvPicPr>
            <a:picLocks noChangeAspect="1"/>
          </p:cNvPicPr>
          <p:nvPr/>
        </p:nvPicPr>
        <p:blipFill>
          <a:blip r:embed="rId2"/>
          <a:stretch>
            <a:fillRect/>
          </a:stretch>
        </p:blipFill>
        <p:spPr>
          <a:xfrm>
            <a:off x="404812" y="1223962"/>
            <a:ext cx="8334375" cy="4410075"/>
          </a:xfrm>
          <a:prstGeom prst="rect">
            <a:avLst/>
          </a:prstGeom>
        </p:spPr>
      </p:pic>
    </p:spTree>
    <p:extLst>
      <p:ext uri="{BB962C8B-B14F-4D97-AF65-F5344CB8AC3E}">
        <p14:creationId xmlns:p14="http://schemas.microsoft.com/office/powerpoint/2010/main" val="3379883389"/>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5F26616-C9E6-49F2-B83D-7B6994D8FFE7}"/>
              </a:ext>
            </a:extLst>
          </p:cNvPr>
          <p:cNvPicPr>
            <a:picLocks noChangeAspect="1"/>
          </p:cNvPicPr>
          <p:nvPr/>
        </p:nvPicPr>
        <p:blipFill>
          <a:blip r:embed="rId2"/>
          <a:stretch>
            <a:fillRect/>
          </a:stretch>
        </p:blipFill>
        <p:spPr>
          <a:xfrm>
            <a:off x="404812" y="1147762"/>
            <a:ext cx="8334375" cy="4562475"/>
          </a:xfrm>
          <a:prstGeom prst="rect">
            <a:avLst/>
          </a:prstGeom>
        </p:spPr>
      </p:pic>
    </p:spTree>
    <p:extLst>
      <p:ext uri="{BB962C8B-B14F-4D97-AF65-F5344CB8AC3E}">
        <p14:creationId xmlns:p14="http://schemas.microsoft.com/office/powerpoint/2010/main" val="25255084"/>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3080E4A-5C46-4741-97AA-318F2C2487E0}"/>
              </a:ext>
            </a:extLst>
          </p:cNvPr>
          <p:cNvPicPr>
            <a:picLocks noChangeAspect="1"/>
          </p:cNvPicPr>
          <p:nvPr/>
        </p:nvPicPr>
        <p:blipFill>
          <a:blip r:embed="rId2"/>
          <a:stretch>
            <a:fillRect/>
          </a:stretch>
        </p:blipFill>
        <p:spPr>
          <a:xfrm>
            <a:off x="251520" y="1124744"/>
            <a:ext cx="7896225" cy="5048250"/>
          </a:xfrm>
          <a:prstGeom prst="rect">
            <a:avLst/>
          </a:prstGeom>
        </p:spPr>
      </p:pic>
    </p:spTree>
    <p:extLst>
      <p:ext uri="{BB962C8B-B14F-4D97-AF65-F5344CB8AC3E}">
        <p14:creationId xmlns:p14="http://schemas.microsoft.com/office/powerpoint/2010/main" val="4137907504"/>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42FCE34-6113-4FF4-9FE7-5BFA08F211EF}"/>
              </a:ext>
            </a:extLst>
          </p:cNvPr>
          <p:cNvSpPr txBox="1"/>
          <p:nvPr/>
        </p:nvSpPr>
        <p:spPr>
          <a:xfrm>
            <a:off x="2123728" y="620688"/>
            <a:ext cx="6318448" cy="523220"/>
          </a:xfrm>
          <a:prstGeom prst="rect">
            <a:avLst/>
          </a:prstGeom>
          <a:noFill/>
        </p:spPr>
        <p:txBody>
          <a:bodyPr wrap="square">
            <a:spAutoFit/>
          </a:bodyPr>
          <a:lstStyle/>
          <a:p>
            <a:r>
              <a:rPr lang="es-ES" sz="2800" b="1" dirty="0">
                <a:solidFill>
                  <a:srgbClr val="FF0000"/>
                </a:solidFill>
              </a:rPr>
              <a:t>PROCEDIMIENTO DE AUTOCONSUMO</a:t>
            </a:r>
            <a:endParaRPr lang="en-US" sz="2800" dirty="0"/>
          </a:p>
        </p:txBody>
      </p:sp>
      <p:pic>
        <p:nvPicPr>
          <p:cNvPr id="4" name="Imagen 3">
            <a:extLst>
              <a:ext uri="{FF2B5EF4-FFF2-40B4-BE49-F238E27FC236}">
                <a16:creationId xmlns:a16="http://schemas.microsoft.com/office/drawing/2014/main" id="{04576F66-E5BA-41EC-92E3-2AB7A311F0D0}"/>
              </a:ext>
            </a:extLst>
          </p:cNvPr>
          <p:cNvPicPr>
            <a:picLocks noChangeAspect="1"/>
          </p:cNvPicPr>
          <p:nvPr/>
        </p:nvPicPr>
        <p:blipFill>
          <a:blip r:embed="rId2"/>
          <a:stretch>
            <a:fillRect/>
          </a:stretch>
        </p:blipFill>
        <p:spPr>
          <a:xfrm>
            <a:off x="323528" y="1412776"/>
            <a:ext cx="8209636" cy="4608512"/>
          </a:xfrm>
          <a:prstGeom prst="rect">
            <a:avLst/>
          </a:prstGeom>
        </p:spPr>
      </p:pic>
    </p:spTree>
    <p:extLst>
      <p:ext uri="{BB962C8B-B14F-4D97-AF65-F5344CB8AC3E}">
        <p14:creationId xmlns:p14="http://schemas.microsoft.com/office/powerpoint/2010/main" val="71455838"/>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8A9816-8321-49F9-9E60-C60995DAB134}"/>
              </a:ext>
            </a:extLst>
          </p:cNvPr>
          <p:cNvPicPr>
            <a:picLocks noChangeAspect="1"/>
          </p:cNvPicPr>
          <p:nvPr/>
        </p:nvPicPr>
        <p:blipFill>
          <a:blip r:embed="rId2"/>
          <a:stretch>
            <a:fillRect/>
          </a:stretch>
        </p:blipFill>
        <p:spPr>
          <a:xfrm>
            <a:off x="467544" y="1052736"/>
            <a:ext cx="6829425" cy="2209800"/>
          </a:xfrm>
          <a:prstGeom prst="rect">
            <a:avLst/>
          </a:prstGeom>
        </p:spPr>
      </p:pic>
      <p:pic>
        <p:nvPicPr>
          <p:cNvPr id="3" name="Imagen 2">
            <a:extLst>
              <a:ext uri="{FF2B5EF4-FFF2-40B4-BE49-F238E27FC236}">
                <a16:creationId xmlns:a16="http://schemas.microsoft.com/office/drawing/2014/main" id="{B96BFD30-03A0-4ACD-BE49-75525B48AD54}"/>
              </a:ext>
            </a:extLst>
          </p:cNvPr>
          <p:cNvPicPr>
            <a:picLocks noChangeAspect="1"/>
          </p:cNvPicPr>
          <p:nvPr/>
        </p:nvPicPr>
        <p:blipFill>
          <a:blip r:embed="rId3"/>
          <a:stretch>
            <a:fillRect/>
          </a:stretch>
        </p:blipFill>
        <p:spPr>
          <a:xfrm>
            <a:off x="500881" y="3262536"/>
            <a:ext cx="6762750" cy="2295525"/>
          </a:xfrm>
          <a:prstGeom prst="rect">
            <a:avLst/>
          </a:prstGeom>
        </p:spPr>
      </p:pic>
    </p:spTree>
    <p:extLst>
      <p:ext uri="{BB962C8B-B14F-4D97-AF65-F5344CB8AC3E}">
        <p14:creationId xmlns:p14="http://schemas.microsoft.com/office/powerpoint/2010/main" val="1711943434"/>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4F6ADCC-48CE-4A8B-B187-5CB66852ADB5}"/>
              </a:ext>
            </a:extLst>
          </p:cNvPr>
          <p:cNvPicPr>
            <a:picLocks noChangeAspect="1"/>
          </p:cNvPicPr>
          <p:nvPr/>
        </p:nvPicPr>
        <p:blipFill>
          <a:blip r:embed="rId2"/>
          <a:stretch>
            <a:fillRect/>
          </a:stretch>
        </p:blipFill>
        <p:spPr>
          <a:xfrm>
            <a:off x="323528" y="1412776"/>
            <a:ext cx="8508912" cy="4248472"/>
          </a:xfrm>
          <a:prstGeom prst="rect">
            <a:avLst/>
          </a:prstGeom>
        </p:spPr>
      </p:pic>
    </p:spTree>
    <p:extLst>
      <p:ext uri="{BB962C8B-B14F-4D97-AF65-F5344CB8AC3E}">
        <p14:creationId xmlns:p14="http://schemas.microsoft.com/office/powerpoint/2010/main" val="375615404"/>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F39D2B6-96AF-422A-B211-37794BA5AFF1}"/>
              </a:ext>
            </a:extLst>
          </p:cNvPr>
          <p:cNvPicPr>
            <a:picLocks noChangeAspect="1"/>
          </p:cNvPicPr>
          <p:nvPr/>
        </p:nvPicPr>
        <p:blipFill>
          <a:blip r:embed="rId2"/>
          <a:stretch>
            <a:fillRect/>
          </a:stretch>
        </p:blipFill>
        <p:spPr>
          <a:xfrm>
            <a:off x="683567" y="1484784"/>
            <a:ext cx="7891489" cy="4320480"/>
          </a:xfrm>
          <a:prstGeom prst="rect">
            <a:avLst/>
          </a:prstGeom>
        </p:spPr>
      </p:pic>
    </p:spTree>
    <p:extLst>
      <p:ext uri="{BB962C8B-B14F-4D97-AF65-F5344CB8AC3E}">
        <p14:creationId xmlns:p14="http://schemas.microsoft.com/office/powerpoint/2010/main" val="1637096186"/>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BD0B479-6E92-4E18-A084-C04D9DF3EF99}"/>
              </a:ext>
            </a:extLst>
          </p:cNvPr>
          <p:cNvPicPr>
            <a:picLocks noChangeAspect="1"/>
          </p:cNvPicPr>
          <p:nvPr/>
        </p:nvPicPr>
        <p:blipFill>
          <a:blip r:embed="rId2"/>
          <a:stretch>
            <a:fillRect/>
          </a:stretch>
        </p:blipFill>
        <p:spPr>
          <a:xfrm>
            <a:off x="539552" y="1412776"/>
            <a:ext cx="7824715" cy="4377085"/>
          </a:xfrm>
          <a:prstGeom prst="rect">
            <a:avLst/>
          </a:prstGeom>
        </p:spPr>
      </p:pic>
      <p:sp>
        <p:nvSpPr>
          <p:cNvPr id="3" name="27 Conector">
            <a:hlinkClick r:id="rId3" action="ppaction://hlinksldjump"/>
            <a:extLst>
              <a:ext uri="{FF2B5EF4-FFF2-40B4-BE49-F238E27FC236}">
                <a16:creationId xmlns:a16="http://schemas.microsoft.com/office/drawing/2014/main" id="{2473DE57-57F2-478E-A56B-3F956C69A4B9}"/>
              </a:ext>
            </a:extLst>
          </p:cNvPr>
          <p:cNvSpPr/>
          <p:nvPr/>
        </p:nvSpPr>
        <p:spPr>
          <a:xfrm>
            <a:off x="6300192" y="6128430"/>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4" name="5 Rectángulo">
            <a:hlinkClick r:id="rId4" action="ppaction://hlinksldjump"/>
            <a:extLst>
              <a:ext uri="{FF2B5EF4-FFF2-40B4-BE49-F238E27FC236}">
                <a16:creationId xmlns:a16="http://schemas.microsoft.com/office/drawing/2014/main" id="{0EAAACCD-9F40-434B-B499-909221CBB0B2}"/>
              </a:ext>
            </a:extLst>
          </p:cNvPr>
          <p:cNvSpPr/>
          <p:nvPr/>
        </p:nvSpPr>
        <p:spPr>
          <a:xfrm>
            <a:off x="6588224" y="6022449"/>
            <a:ext cx="1410864" cy="43088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REGRESAR AL INICIO</a:t>
            </a:r>
          </a:p>
        </p:txBody>
      </p:sp>
    </p:spTree>
    <p:extLst>
      <p:ext uri="{BB962C8B-B14F-4D97-AF65-F5344CB8AC3E}">
        <p14:creationId xmlns:p14="http://schemas.microsoft.com/office/powerpoint/2010/main" val="2850601160"/>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F0CDAD3-FEBE-4AB7-9C38-E9EF17B72E81}"/>
              </a:ext>
            </a:extLst>
          </p:cNvPr>
          <p:cNvSpPr txBox="1"/>
          <p:nvPr/>
        </p:nvSpPr>
        <p:spPr>
          <a:xfrm>
            <a:off x="958767" y="548680"/>
            <a:ext cx="7848872" cy="461665"/>
          </a:xfrm>
          <a:prstGeom prst="rect">
            <a:avLst/>
          </a:prstGeom>
          <a:noFill/>
        </p:spPr>
        <p:txBody>
          <a:bodyPr wrap="square">
            <a:spAutoFit/>
          </a:bodyPr>
          <a:lstStyle/>
          <a:p>
            <a:r>
              <a:rPr lang="es-ES" sz="2400" b="1" dirty="0">
                <a:solidFill>
                  <a:srgbClr val="FF0000"/>
                </a:solidFill>
              </a:rPr>
              <a:t>TRANSFERENCIA DE DOMINIO DE BIENES INMUEBLES</a:t>
            </a:r>
            <a:endParaRPr lang="en-US" sz="2400" dirty="0"/>
          </a:p>
        </p:txBody>
      </p:sp>
      <p:pic>
        <p:nvPicPr>
          <p:cNvPr id="4" name="Imagen 3">
            <a:extLst>
              <a:ext uri="{FF2B5EF4-FFF2-40B4-BE49-F238E27FC236}">
                <a16:creationId xmlns:a16="http://schemas.microsoft.com/office/drawing/2014/main" id="{296AE3F3-169B-4E9B-89D9-EB405EBC513B}"/>
              </a:ext>
            </a:extLst>
          </p:cNvPr>
          <p:cNvPicPr>
            <a:picLocks noChangeAspect="1"/>
          </p:cNvPicPr>
          <p:nvPr/>
        </p:nvPicPr>
        <p:blipFill>
          <a:blip r:embed="rId2"/>
          <a:stretch>
            <a:fillRect/>
          </a:stretch>
        </p:blipFill>
        <p:spPr>
          <a:xfrm>
            <a:off x="958767" y="985255"/>
            <a:ext cx="7069617" cy="5598186"/>
          </a:xfrm>
          <a:prstGeom prst="rect">
            <a:avLst/>
          </a:prstGeom>
        </p:spPr>
      </p:pic>
    </p:spTree>
    <p:extLst>
      <p:ext uri="{BB962C8B-B14F-4D97-AF65-F5344CB8AC3E}">
        <p14:creationId xmlns:p14="http://schemas.microsoft.com/office/powerpoint/2010/main" val="361305504"/>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A8BF9D5-00EF-4152-AA8C-5F923FAC2BE3}"/>
              </a:ext>
            </a:extLst>
          </p:cNvPr>
          <p:cNvPicPr>
            <a:picLocks noChangeAspect="1"/>
          </p:cNvPicPr>
          <p:nvPr/>
        </p:nvPicPr>
        <p:blipFill>
          <a:blip r:embed="rId2"/>
          <a:stretch>
            <a:fillRect/>
          </a:stretch>
        </p:blipFill>
        <p:spPr>
          <a:xfrm>
            <a:off x="683568" y="1052736"/>
            <a:ext cx="7347562" cy="4968552"/>
          </a:xfrm>
          <a:prstGeom prst="rect">
            <a:avLst/>
          </a:prstGeom>
        </p:spPr>
      </p:pic>
    </p:spTree>
    <p:extLst>
      <p:ext uri="{BB962C8B-B14F-4D97-AF65-F5344CB8AC3E}">
        <p14:creationId xmlns:p14="http://schemas.microsoft.com/office/powerpoint/2010/main" val="2964172760"/>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DA95696-476E-49F0-A094-CE0035452982}"/>
              </a:ext>
            </a:extLst>
          </p:cNvPr>
          <p:cNvPicPr>
            <a:picLocks noChangeAspect="1"/>
          </p:cNvPicPr>
          <p:nvPr/>
        </p:nvPicPr>
        <p:blipFill>
          <a:blip r:embed="rId2"/>
          <a:stretch>
            <a:fillRect/>
          </a:stretch>
        </p:blipFill>
        <p:spPr>
          <a:xfrm>
            <a:off x="971600" y="1085850"/>
            <a:ext cx="7252686" cy="4935438"/>
          </a:xfrm>
          <a:prstGeom prst="rect">
            <a:avLst/>
          </a:prstGeom>
        </p:spPr>
      </p:pic>
    </p:spTree>
    <p:extLst>
      <p:ext uri="{BB962C8B-B14F-4D97-AF65-F5344CB8AC3E}">
        <p14:creationId xmlns:p14="http://schemas.microsoft.com/office/powerpoint/2010/main" val="422343412"/>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25E69F9-7FAA-497F-8667-6A14994DE47A}"/>
              </a:ext>
            </a:extLst>
          </p:cNvPr>
          <p:cNvPicPr>
            <a:picLocks noChangeAspect="1"/>
          </p:cNvPicPr>
          <p:nvPr/>
        </p:nvPicPr>
        <p:blipFill>
          <a:blip r:embed="rId2"/>
          <a:stretch>
            <a:fillRect/>
          </a:stretch>
        </p:blipFill>
        <p:spPr>
          <a:xfrm>
            <a:off x="1331640" y="382352"/>
            <a:ext cx="5904656" cy="6209102"/>
          </a:xfrm>
          <a:prstGeom prst="rect">
            <a:avLst/>
          </a:prstGeom>
        </p:spPr>
      </p:pic>
    </p:spTree>
    <p:extLst>
      <p:ext uri="{BB962C8B-B14F-4D97-AF65-F5344CB8AC3E}">
        <p14:creationId xmlns:p14="http://schemas.microsoft.com/office/powerpoint/2010/main" val="487575856"/>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365B69E-4BB5-4F8B-BC94-BC644AAF42C8}"/>
              </a:ext>
            </a:extLst>
          </p:cNvPr>
          <p:cNvPicPr>
            <a:picLocks noChangeAspect="1"/>
          </p:cNvPicPr>
          <p:nvPr/>
        </p:nvPicPr>
        <p:blipFill>
          <a:blip r:embed="rId2"/>
          <a:stretch>
            <a:fillRect/>
          </a:stretch>
        </p:blipFill>
        <p:spPr>
          <a:xfrm>
            <a:off x="1187624" y="297671"/>
            <a:ext cx="6379114" cy="6539036"/>
          </a:xfrm>
          <a:prstGeom prst="rect">
            <a:avLst/>
          </a:prstGeom>
        </p:spPr>
      </p:pic>
    </p:spTree>
    <p:extLst>
      <p:ext uri="{BB962C8B-B14F-4D97-AF65-F5344CB8AC3E}">
        <p14:creationId xmlns:p14="http://schemas.microsoft.com/office/powerpoint/2010/main" val="2393221375"/>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4D22C39-9DC5-4843-AFA9-A53FFF78705F}"/>
              </a:ext>
            </a:extLst>
          </p:cNvPr>
          <p:cNvPicPr>
            <a:picLocks noChangeAspect="1"/>
          </p:cNvPicPr>
          <p:nvPr/>
        </p:nvPicPr>
        <p:blipFill>
          <a:blip r:embed="rId2"/>
          <a:stretch>
            <a:fillRect/>
          </a:stretch>
        </p:blipFill>
        <p:spPr>
          <a:xfrm>
            <a:off x="1152525" y="752475"/>
            <a:ext cx="6838950" cy="5353050"/>
          </a:xfrm>
          <a:prstGeom prst="rect">
            <a:avLst/>
          </a:prstGeom>
        </p:spPr>
      </p:pic>
    </p:spTree>
    <p:extLst>
      <p:ext uri="{BB962C8B-B14F-4D97-AF65-F5344CB8AC3E}">
        <p14:creationId xmlns:p14="http://schemas.microsoft.com/office/powerpoint/2010/main" val="1433225483"/>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A4F0C89-B40C-4DAE-AAFF-BB294FBA3047}"/>
              </a:ext>
            </a:extLst>
          </p:cNvPr>
          <p:cNvPicPr>
            <a:picLocks noChangeAspect="1"/>
          </p:cNvPicPr>
          <p:nvPr/>
        </p:nvPicPr>
        <p:blipFill>
          <a:blip r:embed="rId2"/>
          <a:stretch>
            <a:fillRect/>
          </a:stretch>
        </p:blipFill>
        <p:spPr>
          <a:xfrm>
            <a:off x="37706" y="321485"/>
            <a:ext cx="5614413" cy="3431887"/>
          </a:xfrm>
          <a:prstGeom prst="rect">
            <a:avLst/>
          </a:prstGeom>
        </p:spPr>
      </p:pic>
      <p:pic>
        <p:nvPicPr>
          <p:cNvPr id="3" name="Imagen 2">
            <a:extLst>
              <a:ext uri="{FF2B5EF4-FFF2-40B4-BE49-F238E27FC236}">
                <a16:creationId xmlns:a16="http://schemas.microsoft.com/office/drawing/2014/main" id="{33E46209-ACA0-413E-A88C-C0A25927C9CD}"/>
              </a:ext>
            </a:extLst>
          </p:cNvPr>
          <p:cNvPicPr>
            <a:picLocks noChangeAspect="1"/>
          </p:cNvPicPr>
          <p:nvPr/>
        </p:nvPicPr>
        <p:blipFill>
          <a:blip r:embed="rId3"/>
          <a:stretch>
            <a:fillRect/>
          </a:stretch>
        </p:blipFill>
        <p:spPr>
          <a:xfrm>
            <a:off x="3603089" y="3707244"/>
            <a:ext cx="5540910" cy="2952395"/>
          </a:xfrm>
          <a:prstGeom prst="rect">
            <a:avLst/>
          </a:prstGeom>
        </p:spPr>
      </p:pic>
    </p:spTree>
    <p:extLst>
      <p:ext uri="{BB962C8B-B14F-4D97-AF65-F5344CB8AC3E}">
        <p14:creationId xmlns:p14="http://schemas.microsoft.com/office/powerpoint/2010/main" val="3280913690"/>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45ABB04-ADD2-4EF3-94AB-BCB730C0C78F}"/>
              </a:ext>
            </a:extLst>
          </p:cNvPr>
          <p:cNvPicPr>
            <a:picLocks noChangeAspect="1"/>
          </p:cNvPicPr>
          <p:nvPr/>
        </p:nvPicPr>
        <p:blipFill>
          <a:blip r:embed="rId2"/>
          <a:stretch>
            <a:fillRect/>
          </a:stretch>
        </p:blipFill>
        <p:spPr>
          <a:xfrm>
            <a:off x="1104900" y="1186780"/>
            <a:ext cx="6934200" cy="4762500"/>
          </a:xfrm>
          <a:prstGeom prst="rect">
            <a:avLst/>
          </a:prstGeom>
        </p:spPr>
      </p:pic>
      <p:sp>
        <p:nvSpPr>
          <p:cNvPr id="3" name="27 Conector">
            <a:hlinkClick r:id="rId3" action="ppaction://hlinksldjump"/>
            <a:extLst>
              <a:ext uri="{FF2B5EF4-FFF2-40B4-BE49-F238E27FC236}">
                <a16:creationId xmlns:a16="http://schemas.microsoft.com/office/drawing/2014/main" id="{5B7EC87D-AAFD-4502-BE7B-64CB2BDB0034}"/>
              </a:ext>
            </a:extLst>
          </p:cNvPr>
          <p:cNvSpPr/>
          <p:nvPr/>
        </p:nvSpPr>
        <p:spPr>
          <a:xfrm>
            <a:off x="6300192" y="6128430"/>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5" name="CuadroTexto 4">
            <a:extLst>
              <a:ext uri="{FF2B5EF4-FFF2-40B4-BE49-F238E27FC236}">
                <a16:creationId xmlns:a16="http://schemas.microsoft.com/office/drawing/2014/main" id="{01223BF8-E542-4B4A-AAA5-72E35609AA87}"/>
              </a:ext>
            </a:extLst>
          </p:cNvPr>
          <p:cNvSpPr txBox="1"/>
          <p:nvPr/>
        </p:nvSpPr>
        <p:spPr>
          <a:xfrm>
            <a:off x="7236296" y="5949280"/>
            <a:ext cx="1368152" cy="584775"/>
          </a:xfrm>
          <a:prstGeom prst="rect">
            <a:avLst/>
          </a:prstGeom>
          <a:noFill/>
        </p:spPr>
        <p:txBody>
          <a:bodyPr wrap="square">
            <a:spAutoFit/>
          </a:bodyPr>
          <a:lstStyle/>
          <a:p>
            <a:pPr algn="ctr"/>
            <a:r>
              <a:rPr lang="es-ES" sz="1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REGRESAR</a:t>
            </a:r>
          </a:p>
          <a:p>
            <a:pPr algn="ctr"/>
            <a:r>
              <a:rPr lang="es-ES" sz="1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AL INICIO</a:t>
            </a:r>
          </a:p>
        </p:txBody>
      </p:sp>
    </p:spTree>
    <p:extLst>
      <p:ext uri="{BB962C8B-B14F-4D97-AF65-F5344CB8AC3E}">
        <p14:creationId xmlns:p14="http://schemas.microsoft.com/office/powerpoint/2010/main" val="3396758735"/>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185852" y="627897"/>
            <a:ext cx="6660232" cy="400110"/>
          </a:xfrm>
          <a:prstGeom prst="rect">
            <a:avLst/>
          </a:prstGeom>
        </p:spPr>
        <p:txBody>
          <a:bodyPr wrap="square">
            <a:spAutoFit/>
          </a:bodyPr>
          <a:lstStyle/>
          <a:p>
            <a:r>
              <a:rPr lang="es-ES" sz="2000" b="1" dirty="0">
                <a:solidFill>
                  <a:srgbClr val="FF0000"/>
                </a:solidFill>
              </a:rPr>
              <a:t>PORQUE LA DEVOLUCION DE CREDITO FISCAL</a:t>
            </a:r>
            <a:endParaRPr lang="en-US" sz="2000" b="1" dirty="0">
              <a:solidFill>
                <a:srgbClr val="FF0000"/>
              </a:solidFill>
            </a:endParaRPr>
          </a:p>
        </p:txBody>
      </p:sp>
      <p:sp>
        <p:nvSpPr>
          <p:cNvPr id="6" name="Marcador de contenido 5">
            <a:extLst>
              <a:ext uri="{FF2B5EF4-FFF2-40B4-BE49-F238E27FC236}">
                <a16:creationId xmlns:a16="http://schemas.microsoft.com/office/drawing/2014/main" id="{94E8B3ED-2BA3-4C12-A386-B7F45C76637E}"/>
              </a:ext>
            </a:extLst>
          </p:cNvPr>
          <p:cNvSpPr>
            <a:spLocks noGrp="1"/>
          </p:cNvSpPr>
          <p:nvPr>
            <p:ph idx="4294967295"/>
          </p:nvPr>
        </p:nvSpPr>
        <p:spPr>
          <a:xfrm>
            <a:off x="0" y="1001208"/>
            <a:ext cx="8964488" cy="5473278"/>
          </a:xfrm>
          <a:prstGeom prst="rect">
            <a:avLst/>
          </a:prstGeom>
        </p:spPr>
        <p:txBody>
          <a:bodyPr>
            <a:normAutofit fontScale="25000" lnSpcReduction="20000"/>
          </a:bodyPr>
          <a:lstStyle/>
          <a:p>
            <a:pPr algn="just"/>
            <a:r>
              <a:rPr lang="es-ES" sz="5600" dirty="0"/>
              <a:t>El exportador adquiere materia prima y / o insumos, usualmente, a proveedores locales. Allí paga el IVA. Pero dado que las exportaciones están exentas del IVA – porque el comprador está fuera del país y existe un principio internacional de “no exportar impuestos” – no se puede descontar el crédito fiscal que paga, por lo que se permite solicitar la devolución de ese crédito fiscal (según la Ley del IVA).</a:t>
            </a:r>
          </a:p>
          <a:p>
            <a:pPr algn="just"/>
            <a:r>
              <a:rPr lang="es-ES" sz="5600" dirty="0"/>
              <a:t>El Crédito Fiscal es el derecho que tienen los empresarios para compensar el Impuesto del Valor Agregado (IVA) en actividades de exportación o con empresas exentas de este impuesto.</a:t>
            </a:r>
          </a:p>
          <a:p>
            <a:pPr algn="just"/>
            <a:r>
              <a:rPr lang="es-ES" sz="5600" dirty="0"/>
              <a:t>Un fabricante o proveedor de servicios nacional debe, por ley, pagar el IVA cuando compra insumos y materia prima. Este impuesto representa el 12% del precio del producto. Sin embargo, como no se trata de un consumo personal, sino de la inversión operacional para poder producir, el productor puede reclamar su devolución al gobierno que lo reconoce como Crédito Fiscal. La transformación de estos insumos en otros bienes son vendidos por el productor. Al venderlos, cobra el precio de este producto más IVA (Débito Fiscal). Al cobrar el impuesto en sus ventas va compensando o restando lo que pagó de IVA al comprar la materia prima, con lo que recibe de las ventas. Al final del período contable, el proveedor confronta el Crédito Fiscal con el Débito Fiscal, pagando únicamente la diferencia entre ambos.</a:t>
            </a:r>
          </a:p>
          <a:p>
            <a:pPr algn="just"/>
            <a:r>
              <a:rPr lang="es-ES" sz="5600" dirty="0"/>
              <a:t>El IVA, por ser un impuesto sobre el consumo, se va trasladando en forma de cadena de percepción hasta llegar al consumidor final. Este último, compra los productos terminados para consumo personal y, por no tratarse de la transformación de insumos para producir, le corresponde pagar el impuesto en cuestión. En cada eslabón de esta cadena de percepción se va agregando valor. Puesto que el precio del producto será mayor al de la materia prima que se adquirió, el afectado final pagará el IVA acumulado de todas las transacciones y por eso se llama Impuesto al Valor Agregado.</a:t>
            </a:r>
          </a:p>
          <a:p>
            <a:pPr algn="just"/>
            <a:r>
              <a:rPr lang="es-ES" sz="5600" dirty="0"/>
              <a:t>Hasta aquí, el ejercicio de recuperación de IVA se observa muy natural. Yo pago IVA a mi proveedor, pero cobro IVA a mis clientes. Pago el impuesto correspondiente al valor que yo agregué, es decir, a la ganancia que obtuve.</a:t>
            </a:r>
          </a:p>
          <a:p>
            <a:pPr algn="just"/>
            <a:r>
              <a:rPr lang="es-ES" sz="5600" dirty="0"/>
              <a:t>Sin embargo, los compradores afuera del país y algunas empresas nacionales están exentos de este impuesto; los primeros, porque no viven en Guatemala y por lo tanto no deben cubrir los gastos de gobierno del país; y los segundos, por tratarse de casos especiales regulados por leyes que impulsan la actividad a la que se dedican.  Entonces, al venderle a estas organizaciones no puedo compensar el Crédito Fiscal con el Débito Fiscal, porque en lugar de cobrar el IVA, estas entidades pagarán únicamente el precio (sin IVA). A cambio del 12%, emiten una exención o documento con el que el vendedor podrá reclamar la diferencia. Esto es reconocido por el gobierno de Guatemala como el derecho de reclamar la devolución de Crédito Fiscal.  </a:t>
            </a:r>
          </a:p>
          <a:p>
            <a:pPr algn="just"/>
            <a:endParaRPr lang="en-US" sz="1400" dirty="0"/>
          </a:p>
        </p:txBody>
      </p:sp>
      <p:sp>
        <p:nvSpPr>
          <p:cNvPr id="5" name="CuadroTexto 4">
            <a:extLst>
              <a:ext uri="{FF2B5EF4-FFF2-40B4-BE49-F238E27FC236}">
                <a16:creationId xmlns:a16="http://schemas.microsoft.com/office/drawing/2014/main" id="{3C139334-B4B7-40B9-B8A6-C168984CBEDF}"/>
              </a:ext>
            </a:extLst>
          </p:cNvPr>
          <p:cNvSpPr txBox="1"/>
          <p:nvPr/>
        </p:nvSpPr>
        <p:spPr>
          <a:xfrm>
            <a:off x="4139952" y="0"/>
            <a:ext cx="4685120" cy="400110"/>
          </a:xfrm>
          <a:prstGeom prst="rect">
            <a:avLst/>
          </a:prstGeom>
          <a:noFill/>
        </p:spPr>
        <p:txBody>
          <a:bodyPr wrap="square">
            <a:spAutoFit/>
          </a:bodyPr>
          <a:lstStyle/>
          <a:p>
            <a:r>
              <a:rPr lang="es-ES" sz="2000" b="1" dirty="0">
                <a:solidFill>
                  <a:srgbClr val="FF0000"/>
                </a:solidFill>
                <a:highlight>
                  <a:srgbClr val="FFFF00"/>
                </a:highlight>
              </a:rPr>
              <a:t>DEVOLUCION DE CREDITO FISCAL</a:t>
            </a:r>
            <a:endParaRPr lang="en-US" sz="2000" dirty="0">
              <a:highlight>
                <a:srgbClr val="FFFF00"/>
              </a:highlight>
            </a:endParaRPr>
          </a:p>
        </p:txBody>
      </p:sp>
    </p:spTree>
    <p:extLst>
      <p:ext uri="{BB962C8B-B14F-4D97-AF65-F5344CB8AC3E}">
        <p14:creationId xmlns:p14="http://schemas.microsoft.com/office/powerpoint/2010/main" val="1316755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1043608" y="579437"/>
            <a:ext cx="7740352" cy="400110"/>
          </a:xfrm>
          <a:prstGeom prst="rect">
            <a:avLst/>
          </a:prstGeom>
        </p:spPr>
        <p:txBody>
          <a:bodyPr wrap="square">
            <a:spAutoFit/>
          </a:bodyPr>
          <a:lstStyle/>
          <a:p>
            <a:r>
              <a:rPr lang="es-ES" sz="2000" b="1" dirty="0">
                <a:solidFill>
                  <a:srgbClr val="FF0000"/>
                </a:solidFill>
              </a:rPr>
              <a:t>DEVOLUCION DE CREDITO FISCAL, EMPRESAS DE SERVICIOS</a:t>
            </a:r>
            <a:endParaRPr lang="en-US" sz="2000" b="1" dirty="0">
              <a:solidFill>
                <a:srgbClr val="FF0000"/>
              </a:solidFill>
            </a:endParaRPr>
          </a:p>
        </p:txBody>
      </p:sp>
      <p:sp>
        <p:nvSpPr>
          <p:cNvPr id="4" name="Título 3">
            <a:extLst>
              <a:ext uri="{FF2B5EF4-FFF2-40B4-BE49-F238E27FC236}">
                <a16:creationId xmlns:a16="http://schemas.microsoft.com/office/drawing/2014/main" id="{AE63CC57-3B6F-42F7-9D9E-A2AC26BCDD06}"/>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D8B5E716-9041-47B1-A5E3-123CC855A2F8}"/>
              </a:ext>
            </a:extLst>
          </p:cNvPr>
          <p:cNvPicPr>
            <a:picLocks noGrp="1" noChangeAspect="1"/>
          </p:cNvPicPr>
          <p:nvPr>
            <p:ph idx="4294967295"/>
          </p:nvPr>
        </p:nvPicPr>
        <p:blipFill>
          <a:blip r:embed="rId2"/>
          <a:stretch>
            <a:fillRect/>
          </a:stretch>
        </p:blipFill>
        <p:spPr>
          <a:xfrm>
            <a:off x="1043608" y="1125538"/>
            <a:ext cx="7296150" cy="5153025"/>
          </a:xfrm>
          <a:prstGeom prst="rect">
            <a:avLst/>
          </a:prstGeom>
        </p:spPr>
      </p:pic>
    </p:spTree>
    <p:extLst>
      <p:ext uri="{BB962C8B-B14F-4D97-AF65-F5344CB8AC3E}">
        <p14:creationId xmlns:p14="http://schemas.microsoft.com/office/powerpoint/2010/main" val="2810132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2051720" y="554777"/>
            <a:ext cx="6012160" cy="707886"/>
          </a:xfrm>
          <a:prstGeom prst="rect">
            <a:avLst/>
          </a:prstGeom>
        </p:spPr>
        <p:txBody>
          <a:bodyPr wrap="square">
            <a:spAutoFit/>
          </a:bodyPr>
          <a:lstStyle/>
          <a:p>
            <a:pPr algn="ctr"/>
            <a:r>
              <a:rPr lang="es-ES" sz="2000" b="1" dirty="0">
                <a:solidFill>
                  <a:srgbClr val="FF0000"/>
                </a:solidFill>
              </a:rPr>
              <a:t>REGIMENES DE 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71E88DAF-565A-4997-959F-28C5B1DCC25C}"/>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D19B893A-1F77-4ACE-B8E1-1E1CE5961DD8}"/>
              </a:ext>
            </a:extLst>
          </p:cNvPr>
          <p:cNvPicPr>
            <a:picLocks noChangeAspect="1"/>
          </p:cNvPicPr>
          <p:nvPr/>
        </p:nvPicPr>
        <p:blipFill>
          <a:blip r:embed="rId2"/>
          <a:stretch>
            <a:fillRect/>
          </a:stretch>
        </p:blipFill>
        <p:spPr>
          <a:xfrm>
            <a:off x="862012" y="908720"/>
            <a:ext cx="7419975" cy="5943600"/>
          </a:xfrm>
          <a:prstGeom prst="rect">
            <a:avLst/>
          </a:prstGeom>
        </p:spPr>
      </p:pic>
    </p:spTree>
    <p:extLst>
      <p:ext uri="{BB962C8B-B14F-4D97-AF65-F5344CB8AC3E}">
        <p14:creationId xmlns:p14="http://schemas.microsoft.com/office/powerpoint/2010/main" val="63776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8753666-2DA4-42B8-AE52-5E70364FE82F}"/>
              </a:ext>
            </a:extLst>
          </p:cNvPr>
          <p:cNvSpPr/>
          <p:nvPr/>
        </p:nvSpPr>
        <p:spPr>
          <a:xfrm>
            <a:off x="1547664" y="586359"/>
            <a:ext cx="5815823" cy="584775"/>
          </a:xfrm>
          <a:prstGeom prst="rect">
            <a:avLst/>
          </a:prstGeom>
        </p:spPr>
        <p:txBody>
          <a:bodyPr wrap="none">
            <a:spAutoFit/>
          </a:bodyPr>
          <a:lstStyle/>
          <a:p>
            <a:r>
              <a:rPr lang="es-ES" sz="3200" b="1" dirty="0">
                <a:solidFill>
                  <a:srgbClr val="FF0000"/>
                </a:solidFill>
              </a:rPr>
              <a:t>DEVOLUCION DE CREDITO FISCAL</a:t>
            </a:r>
            <a:endParaRPr lang="en-US" sz="3200" b="1" dirty="0">
              <a:solidFill>
                <a:srgbClr val="FF0000"/>
              </a:solidFill>
            </a:endParaRPr>
          </a:p>
        </p:txBody>
      </p:sp>
      <p:pic>
        <p:nvPicPr>
          <p:cNvPr id="2" name="Imagen 1">
            <a:extLst>
              <a:ext uri="{FF2B5EF4-FFF2-40B4-BE49-F238E27FC236}">
                <a16:creationId xmlns:a16="http://schemas.microsoft.com/office/drawing/2014/main" id="{86625A71-3E20-42DA-996E-9A61B9DEE3BA}"/>
              </a:ext>
            </a:extLst>
          </p:cNvPr>
          <p:cNvPicPr>
            <a:picLocks noChangeAspect="1"/>
          </p:cNvPicPr>
          <p:nvPr/>
        </p:nvPicPr>
        <p:blipFill>
          <a:blip r:embed="rId2"/>
          <a:stretch>
            <a:fillRect/>
          </a:stretch>
        </p:blipFill>
        <p:spPr>
          <a:xfrm>
            <a:off x="107504" y="1268760"/>
            <a:ext cx="9073558" cy="4896544"/>
          </a:xfrm>
          <a:prstGeom prst="rect">
            <a:avLst/>
          </a:prstGeom>
        </p:spPr>
      </p:pic>
      <p:sp>
        <p:nvSpPr>
          <p:cNvPr id="3" name="Título 2">
            <a:extLst>
              <a:ext uri="{FF2B5EF4-FFF2-40B4-BE49-F238E27FC236}">
                <a16:creationId xmlns:a16="http://schemas.microsoft.com/office/drawing/2014/main" id="{EA04BF5D-2136-4739-AFED-5BD4F02F64D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96422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8753666-2DA4-42B8-AE52-5E70364FE82F}"/>
              </a:ext>
            </a:extLst>
          </p:cNvPr>
          <p:cNvSpPr/>
          <p:nvPr/>
        </p:nvSpPr>
        <p:spPr>
          <a:xfrm>
            <a:off x="2195736" y="0"/>
            <a:ext cx="5815823" cy="584775"/>
          </a:xfrm>
          <a:prstGeom prst="rect">
            <a:avLst/>
          </a:prstGeom>
        </p:spPr>
        <p:txBody>
          <a:bodyPr wrap="none">
            <a:spAutoFit/>
          </a:bodyPr>
          <a:lstStyle/>
          <a:p>
            <a:r>
              <a:rPr lang="es-ES" sz="3200" b="1" dirty="0">
                <a:solidFill>
                  <a:srgbClr val="FFFF00"/>
                </a:solidFill>
              </a:rPr>
              <a:t>DEVOLUCION DE CREDITO FISCAL</a:t>
            </a:r>
            <a:endParaRPr lang="en-US" sz="3200" b="1" dirty="0">
              <a:solidFill>
                <a:srgbClr val="FFFF00"/>
              </a:solidFill>
            </a:endParaRPr>
          </a:p>
        </p:txBody>
      </p:sp>
      <p:pic>
        <p:nvPicPr>
          <p:cNvPr id="5" name="Imagen 4">
            <a:extLst>
              <a:ext uri="{FF2B5EF4-FFF2-40B4-BE49-F238E27FC236}">
                <a16:creationId xmlns:a16="http://schemas.microsoft.com/office/drawing/2014/main" id="{DB9A43D1-08D3-4188-9308-5B709A312EBB}"/>
              </a:ext>
            </a:extLst>
          </p:cNvPr>
          <p:cNvPicPr>
            <a:picLocks noChangeAspect="1"/>
          </p:cNvPicPr>
          <p:nvPr/>
        </p:nvPicPr>
        <p:blipFill>
          <a:blip r:embed="rId2"/>
          <a:stretch>
            <a:fillRect/>
          </a:stretch>
        </p:blipFill>
        <p:spPr>
          <a:xfrm>
            <a:off x="505893" y="476672"/>
            <a:ext cx="8132214" cy="6355207"/>
          </a:xfrm>
          <a:prstGeom prst="rect">
            <a:avLst/>
          </a:prstGeom>
        </p:spPr>
      </p:pic>
      <p:sp>
        <p:nvSpPr>
          <p:cNvPr id="2" name="Título 1">
            <a:extLst>
              <a:ext uri="{FF2B5EF4-FFF2-40B4-BE49-F238E27FC236}">
                <a16:creationId xmlns:a16="http://schemas.microsoft.com/office/drawing/2014/main" id="{0515886D-6C8B-49EC-B1A0-C1874E3F0116}"/>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023560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8753666-2DA4-42B8-AE52-5E70364FE82F}"/>
              </a:ext>
            </a:extLst>
          </p:cNvPr>
          <p:cNvSpPr/>
          <p:nvPr/>
        </p:nvSpPr>
        <p:spPr>
          <a:xfrm>
            <a:off x="1691680" y="471384"/>
            <a:ext cx="5976664" cy="584775"/>
          </a:xfrm>
          <a:prstGeom prst="rect">
            <a:avLst/>
          </a:prstGeom>
        </p:spPr>
        <p:txBody>
          <a:bodyPr wrap="square">
            <a:spAutoFit/>
          </a:bodyPr>
          <a:lstStyle/>
          <a:p>
            <a:r>
              <a:rPr lang="es-ES" sz="3200" b="1" dirty="0">
                <a:solidFill>
                  <a:srgbClr val="FF0000"/>
                </a:solidFill>
              </a:rPr>
              <a:t>DEVOLUCION DE CREDITO FISCAL</a:t>
            </a:r>
            <a:endParaRPr lang="en-US" sz="3200" b="1" dirty="0">
              <a:solidFill>
                <a:srgbClr val="FF0000"/>
              </a:solidFill>
            </a:endParaRPr>
          </a:p>
        </p:txBody>
      </p:sp>
      <p:pic>
        <p:nvPicPr>
          <p:cNvPr id="2" name="Imagen 1">
            <a:extLst>
              <a:ext uri="{FF2B5EF4-FFF2-40B4-BE49-F238E27FC236}">
                <a16:creationId xmlns:a16="http://schemas.microsoft.com/office/drawing/2014/main" id="{8B656538-BA45-42BA-B678-1AA8D90855CC}"/>
              </a:ext>
            </a:extLst>
          </p:cNvPr>
          <p:cNvPicPr>
            <a:picLocks noChangeAspect="1"/>
          </p:cNvPicPr>
          <p:nvPr/>
        </p:nvPicPr>
        <p:blipFill>
          <a:blip r:embed="rId2"/>
          <a:stretch>
            <a:fillRect/>
          </a:stretch>
        </p:blipFill>
        <p:spPr>
          <a:xfrm>
            <a:off x="204787" y="1196752"/>
            <a:ext cx="8734425" cy="4962525"/>
          </a:xfrm>
          <a:prstGeom prst="rect">
            <a:avLst/>
          </a:prstGeom>
        </p:spPr>
      </p:pic>
      <p:sp>
        <p:nvSpPr>
          <p:cNvPr id="3" name="Título 2">
            <a:extLst>
              <a:ext uri="{FF2B5EF4-FFF2-40B4-BE49-F238E27FC236}">
                <a16:creationId xmlns:a16="http://schemas.microsoft.com/office/drawing/2014/main" id="{8DC59F33-8461-462D-8905-060E972FE68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092140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40200" y="514286"/>
            <a:ext cx="4572000" cy="400110"/>
          </a:xfrm>
          <a:prstGeom prst="rect">
            <a:avLst/>
          </a:prstGeom>
        </p:spPr>
        <p:txBody>
          <a:bodyPr>
            <a:spAutoFit/>
          </a:bodyPr>
          <a:lstStyle/>
          <a:p>
            <a:r>
              <a:rPr lang="es-ES" sz="2000" b="1" dirty="0">
                <a:solidFill>
                  <a:srgbClr val="FF0000"/>
                </a:solidFill>
              </a:rPr>
              <a:t>REGIMEN ELECTRONICO</a:t>
            </a:r>
            <a:endParaRPr lang="en-US" sz="2000" b="1" dirty="0">
              <a:solidFill>
                <a:srgbClr val="FF0000"/>
              </a:solidFill>
            </a:endParaRPr>
          </a:p>
        </p:txBody>
      </p:sp>
      <p:sp>
        <p:nvSpPr>
          <p:cNvPr id="6" name="Marcador de contenido 5">
            <a:extLst>
              <a:ext uri="{FF2B5EF4-FFF2-40B4-BE49-F238E27FC236}">
                <a16:creationId xmlns:a16="http://schemas.microsoft.com/office/drawing/2014/main" id="{94E8B3ED-2BA3-4C12-A386-B7F45C76637E}"/>
              </a:ext>
            </a:extLst>
          </p:cNvPr>
          <p:cNvSpPr>
            <a:spLocks noGrp="1"/>
          </p:cNvSpPr>
          <p:nvPr>
            <p:ph idx="4294967295"/>
          </p:nvPr>
        </p:nvSpPr>
        <p:spPr>
          <a:xfrm>
            <a:off x="323528" y="1412776"/>
            <a:ext cx="8280400" cy="5400675"/>
          </a:xfrm>
          <a:prstGeom prst="rect">
            <a:avLst/>
          </a:prstGeom>
        </p:spPr>
        <p:txBody>
          <a:bodyPr>
            <a:normAutofit/>
          </a:bodyPr>
          <a:lstStyle/>
          <a:p>
            <a:pPr algn="just"/>
            <a:r>
              <a:rPr lang="es-ES" sz="1600" dirty="0"/>
              <a:t>El Decreto 4-2019 del Congreso de la República “Ley para la Reactivación Económica del Café” publicado </a:t>
            </a:r>
            <a:r>
              <a:rPr lang="es-ES" sz="1600" dirty="0" err="1"/>
              <a:t>eñ</a:t>
            </a:r>
            <a:r>
              <a:rPr lang="es-ES" sz="1600" dirty="0"/>
              <a:t> 30 de abril de 2019, da vida a un nuevo régimen para que los contribuyentes puedan efectuar la solicitud de devolución del crédito fiscal, el cual permite que quienes se dediquen a la exportación de bienes o servicios puedan solicitar el 100% del remanente del crédito fiscal, por periodos mensuales vencidos. Para poder optar a este régimen, hay una serie de requisitos establecidos legalmente, los cuales se describen a continuación: </a:t>
            </a:r>
          </a:p>
          <a:p>
            <a:pPr algn="just"/>
            <a:r>
              <a:rPr lang="es-ES" sz="1600" b="1" dirty="0"/>
              <a:t>1. Que los ingresos totales anuales del año calendario anterior sean generados en un 50% o más por actividades de exportación. 2. Teniendo un porcentaje de exportación menor al 50% de sus ingresos anuales del año calendario, no pueden compensar el crédito fiscal con el débito que reciben de ventas locales. Al respecto, la Ley establece que la Superintendencia de Administración Tributaria –SAT- verificará en 30 días el expediente de solicitud que el contribuyente suba a la plataforma electrónica, otorgando a su vez, 30 días al exportador para atender requerimientos del mismo. Al tenerse resolución favorable de la SAT, el expediente será trasladado al Banco de Guatemala para que se haga efectiva la devolución. </a:t>
            </a:r>
          </a:p>
          <a:p>
            <a:pPr algn="just"/>
            <a:r>
              <a:rPr lang="es-ES" sz="1600" dirty="0"/>
              <a:t>Esta nueva alternativa de solicitud de devolución electrónica, pretende hacer más eficiente el proceso; sin embargo, requiere que el contribuyente implemente no solo sistemas electrónicos para el registro de sus operaciones y emisión de facturación, sino también controles internos que le permitan atender de manera mensual los expedientes correspondientes. </a:t>
            </a:r>
            <a:endParaRPr lang="en-US" sz="1600" dirty="0"/>
          </a:p>
        </p:txBody>
      </p:sp>
    </p:spTree>
    <p:extLst>
      <p:ext uri="{BB962C8B-B14F-4D97-AF65-F5344CB8AC3E}">
        <p14:creationId xmlns:p14="http://schemas.microsoft.com/office/powerpoint/2010/main" val="4137025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976687" y="706810"/>
            <a:ext cx="4572000" cy="400110"/>
          </a:xfrm>
          <a:prstGeom prst="rect">
            <a:avLst/>
          </a:prstGeom>
        </p:spPr>
        <p:txBody>
          <a:bodyPr>
            <a:spAutoFit/>
          </a:bodyPr>
          <a:lstStyle/>
          <a:p>
            <a:r>
              <a:rPr lang="es-ES" sz="2000" b="1" dirty="0">
                <a:solidFill>
                  <a:srgbClr val="FF0000"/>
                </a:solidFill>
              </a:rPr>
              <a:t>REGIMEN ELECTRONICO</a:t>
            </a:r>
            <a:endParaRPr lang="en-US" sz="2000" b="1" dirty="0">
              <a:solidFill>
                <a:srgbClr val="FF0000"/>
              </a:solidFill>
            </a:endParaRPr>
          </a:p>
        </p:txBody>
      </p:sp>
      <p:sp>
        <p:nvSpPr>
          <p:cNvPr id="4" name="Título 3">
            <a:extLst>
              <a:ext uri="{FF2B5EF4-FFF2-40B4-BE49-F238E27FC236}">
                <a16:creationId xmlns:a16="http://schemas.microsoft.com/office/drawing/2014/main" id="{44639170-7A04-460B-B032-9CC3838B964D}"/>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A2DCC84A-9DB2-4FDB-BC50-5AD8C3E4A950}"/>
              </a:ext>
            </a:extLst>
          </p:cNvPr>
          <p:cNvPicPr>
            <a:picLocks noChangeAspect="1"/>
          </p:cNvPicPr>
          <p:nvPr/>
        </p:nvPicPr>
        <p:blipFill>
          <a:blip r:embed="rId2"/>
          <a:stretch>
            <a:fillRect/>
          </a:stretch>
        </p:blipFill>
        <p:spPr>
          <a:xfrm>
            <a:off x="595312" y="1376362"/>
            <a:ext cx="7953375" cy="4105275"/>
          </a:xfrm>
          <a:prstGeom prst="rect">
            <a:avLst/>
          </a:prstGeom>
        </p:spPr>
      </p:pic>
    </p:spTree>
    <p:extLst>
      <p:ext uri="{BB962C8B-B14F-4D97-AF65-F5344CB8AC3E}">
        <p14:creationId xmlns:p14="http://schemas.microsoft.com/office/powerpoint/2010/main" val="3448594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847098" y="775671"/>
            <a:ext cx="4572000" cy="400110"/>
          </a:xfrm>
          <a:prstGeom prst="rect">
            <a:avLst/>
          </a:prstGeom>
        </p:spPr>
        <p:txBody>
          <a:bodyPr>
            <a:spAutoFit/>
          </a:bodyPr>
          <a:lstStyle/>
          <a:p>
            <a:r>
              <a:rPr lang="es-ES" sz="2000" b="1" dirty="0">
                <a:solidFill>
                  <a:srgbClr val="FF0000"/>
                </a:solidFill>
              </a:rPr>
              <a:t>REGIMEN ELECTRONICO</a:t>
            </a:r>
            <a:endParaRPr lang="en-US" sz="2000" b="1" dirty="0">
              <a:solidFill>
                <a:srgbClr val="FF0000"/>
              </a:solidFill>
            </a:endParaRPr>
          </a:p>
        </p:txBody>
      </p:sp>
      <p:sp>
        <p:nvSpPr>
          <p:cNvPr id="4" name="Título 3">
            <a:extLst>
              <a:ext uri="{FF2B5EF4-FFF2-40B4-BE49-F238E27FC236}">
                <a16:creationId xmlns:a16="http://schemas.microsoft.com/office/drawing/2014/main" id="{9EFB140F-EB83-4067-AC40-A23A0E535D30}"/>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684FDF29-6465-4D97-83D4-D4B12557BEE7}"/>
              </a:ext>
            </a:extLst>
          </p:cNvPr>
          <p:cNvPicPr>
            <a:picLocks noChangeAspect="1"/>
          </p:cNvPicPr>
          <p:nvPr/>
        </p:nvPicPr>
        <p:blipFill>
          <a:blip r:embed="rId2"/>
          <a:stretch>
            <a:fillRect/>
          </a:stretch>
        </p:blipFill>
        <p:spPr>
          <a:xfrm>
            <a:off x="533400" y="1409700"/>
            <a:ext cx="8077200" cy="4038600"/>
          </a:xfrm>
          <a:prstGeom prst="rect">
            <a:avLst/>
          </a:prstGeom>
        </p:spPr>
      </p:pic>
    </p:spTree>
    <p:extLst>
      <p:ext uri="{BB962C8B-B14F-4D97-AF65-F5344CB8AC3E}">
        <p14:creationId xmlns:p14="http://schemas.microsoft.com/office/powerpoint/2010/main" val="3850296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283968" y="775235"/>
            <a:ext cx="4572000" cy="400110"/>
          </a:xfrm>
          <a:prstGeom prst="rect">
            <a:avLst/>
          </a:prstGeom>
        </p:spPr>
        <p:txBody>
          <a:bodyPr>
            <a:spAutoFit/>
          </a:bodyPr>
          <a:lstStyle/>
          <a:p>
            <a:r>
              <a:rPr lang="es-ES" sz="2000" b="1" dirty="0">
                <a:solidFill>
                  <a:srgbClr val="FF0000"/>
                </a:solidFill>
              </a:rPr>
              <a:t>REGIMEN ELECTRONICO</a:t>
            </a:r>
            <a:endParaRPr lang="en-US" sz="2000" b="1" dirty="0">
              <a:solidFill>
                <a:srgbClr val="FF0000"/>
              </a:solidFill>
            </a:endParaRPr>
          </a:p>
        </p:txBody>
      </p:sp>
      <p:sp>
        <p:nvSpPr>
          <p:cNvPr id="4" name="Título 3">
            <a:extLst>
              <a:ext uri="{FF2B5EF4-FFF2-40B4-BE49-F238E27FC236}">
                <a16:creationId xmlns:a16="http://schemas.microsoft.com/office/drawing/2014/main" id="{0EC73021-DACE-40E0-8C70-1EB50F35E2BC}"/>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B3CAEF78-1128-4D76-92DE-EFD44A13FA0A}"/>
              </a:ext>
            </a:extLst>
          </p:cNvPr>
          <p:cNvPicPr>
            <a:picLocks noChangeAspect="1"/>
          </p:cNvPicPr>
          <p:nvPr/>
        </p:nvPicPr>
        <p:blipFill>
          <a:blip r:embed="rId2"/>
          <a:stretch>
            <a:fillRect/>
          </a:stretch>
        </p:blipFill>
        <p:spPr>
          <a:xfrm>
            <a:off x="609600" y="1404937"/>
            <a:ext cx="7924800" cy="4048125"/>
          </a:xfrm>
          <a:prstGeom prst="rect">
            <a:avLst/>
          </a:prstGeom>
        </p:spPr>
      </p:pic>
    </p:spTree>
    <p:extLst>
      <p:ext uri="{BB962C8B-B14F-4D97-AF65-F5344CB8AC3E}">
        <p14:creationId xmlns:p14="http://schemas.microsoft.com/office/powerpoint/2010/main" val="28023683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873557" y="266283"/>
            <a:ext cx="4572000" cy="707886"/>
          </a:xfrm>
          <a:prstGeom prst="rect">
            <a:avLst/>
          </a:prstGeom>
        </p:spPr>
        <p:txBody>
          <a:bodyPr>
            <a:spAutoFit/>
          </a:bodyPr>
          <a:lstStyle/>
          <a:p>
            <a:r>
              <a:rPr lang="es-ES" sz="2000" b="1" dirty="0">
                <a:solidFill>
                  <a:srgbClr val="FF0000"/>
                </a:solidFill>
              </a:rPr>
              <a:t>DEVOLUCION DE CREDITO FISCAL</a:t>
            </a:r>
          </a:p>
          <a:p>
            <a:r>
              <a:rPr lang="es-ES" sz="2000" b="1" dirty="0">
                <a:solidFill>
                  <a:srgbClr val="FF0000"/>
                </a:solidFill>
              </a:rPr>
              <a:t>ASPECTOS A CONSIDERAR</a:t>
            </a:r>
            <a:endParaRPr lang="en-US" sz="2000" b="1" dirty="0">
              <a:solidFill>
                <a:srgbClr val="FF0000"/>
              </a:solidFill>
            </a:endParaRPr>
          </a:p>
        </p:txBody>
      </p:sp>
      <p:sp>
        <p:nvSpPr>
          <p:cNvPr id="4" name="Título 3">
            <a:extLst>
              <a:ext uri="{FF2B5EF4-FFF2-40B4-BE49-F238E27FC236}">
                <a16:creationId xmlns:a16="http://schemas.microsoft.com/office/drawing/2014/main" id="{7F71C08E-5C6D-4421-AC03-C8F3CCC90A9A}"/>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1A0F2E39-C753-4599-BE9C-DC21EDF5E3A0}"/>
              </a:ext>
            </a:extLst>
          </p:cNvPr>
          <p:cNvPicPr>
            <a:picLocks noGrp="1" noChangeAspect="1"/>
          </p:cNvPicPr>
          <p:nvPr>
            <p:ph idx="4294967295"/>
          </p:nvPr>
        </p:nvPicPr>
        <p:blipFill>
          <a:blip r:embed="rId2"/>
          <a:stretch>
            <a:fillRect/>
          </a:stretch>
        </p:blipFill>
        <p:spPr>
          <a:xfrm>
            <a:off x="0" y="1192213"/>
            <a:ext cx="8280400" cy="5045075"/>
          </a:xfrm>
          <a:prstGeom prst="rect">
            <a:avLst/>
          </a:prstGeom>
        </p:spPr>
      </p:pic>
    </p:spTree>
    <p:extLst>
      <p:ext uri="{BB962C8B-B14F-4D97-AF65-F5344CB8AC3E}">
        <p14:creationId xmlns:p14="http://schemas.microsoft.com/office/powerpoint/2010/main" val="777370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067944" y="508610"/>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2AFED8A2-1879-45C6-B286-EDCA5C2075CC}"/>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1B69FB07-F3E4-489B-8832-317BB6DAE5D8}"/>
              </a:ext>
            </a:extLst>
          </p:cNvPr>
          <p:cNvPicPr>
            <a:picLocks noChangeAspect="1"/>
          </p:cNvPicPr>
          <p:nvPr/>
        </p:nvPicPr>
        <p:blipFill>
          <a:blip r:embed="rId2"/>
          <a:stretch>
            <a:fillRect/>
          </a:stretch>
        </p:blipFill>
        <p:spPr>
          <a:xfrm>
            <a:off x="575556" y="908720"/>
            <a:ext cx="7933275" cy="5904437"/>
          </a:xfrm>
          <a:prstGeom prst="rect">
            <a:avLst/>
          </a:prstGeom>
        </p:spPr>
      </p:pic>
    </p:spTree>
    <p:extLst>
      <p:ext uri="{BB962C8B-B14F-4D97-AF65-F5344CB8AC3E}">
        <p14:creationId xmlns:p14="http://schemas.microsoft.com/office/powerpoint/2010/main" val="1598376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067944" y="692696"/>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44025BB5-0CE0-4447-A611-420F0A58044C}"/>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FE22622D-B4C4-4C13-8C43-93CA04F4198A}"/>
              </a:ext>
            </a:extLst>
          </p:cNvPr>
          <p:cNvPicPr>
            <a:picLocks noGrp="1" noChangeAspect="1"/>
          </p:cNvPicPr>
          <p:nvPr>
            <p:ph idx="4294967295"/>
          </p:nvPr>
        </p:nvPicPr>
        <p:blipFill>
          <a:blip r:embed="rId2"/>
          <a:stretch>
            <a:fillRect/>
          </a:stretch>
        </p:blipFill>
        <p:spPr>
          <a:xfrm>
            <a:off x="863600" y="1268413"/>
            <a:ext cx="8280400" cy="5145087"/>
          </a:xfrm>
          <a:prstGeom prst="rect">
            <a:avLst/>
          </a:prstGeom>
        </p:spPr>
      </p:pic>
    </p:spTree>
    <p:extLst>
      <p:ext uri="{BB962C8B-B14F-4D97-AF65-F5344CB8AC3E}">
        <p14:creationId xmlns:p14="http://schemas.microsoft.com/office/powerpoint/2010/main" val="274153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39952" y="693816"/>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9B63FC89-165C-4E44-BFAF-586D77D4980B}"/>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4D549107-119E-4231-A458-FCE2A35E7D0E}"/>
              </a:ext>
            </a:extLst>
          </p:cNvPr>
          <p:cNvPicPr>
            <a:picLocks noGrp="1" noChangeAspect="1"/>
          </p:cNvPicPr>
          <p:nvPr>
            <p:ph idx="4294967295"/>
          </p:nvPr>
        </p:nvPicPr>
        <p:blipFill>
          <a:blip r:embed="rId2"/>
          <a:stretch>
            <a:fillRect/>
          </a:stretch>
        </p:blipFill>
        <p:spPr>
          <a:xfrm>
            <a:off x="0" y="1123950"/>
            <a:ext cx="7627938" cy="5400675"/>
          </a:xfrm>
          <a:prstGeom prst="rect">
            <a:avLst/>
          </a:prstGeom>
        </p:spPr>
      </p:pic>
    </p:spTree>
    <p:extLst>
      <p:ext uri="{BB962C8B-B14F-4D97-AF65-F5344CB8AC3E}">
        <p14:creationId xmlns:p14="http://schemas.microsoft.com/office/powerpoint/2010/main" val="22834862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40200" y="612060"/>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D7E1324B-5158-46DF-BBAB-948A5F47D554}"/>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D47D61D6-BC7B-467E-86D2-EEEEE308DBC1}"/>
              </a:ext>
            </a:extLst>
          </p:cNvPr>
          <p:cNvPicPr>
            <a:picLocks noGrp="1" noChangeAspect="1"/>
          </p:cNvPicPr>
          <p:nvPr>
            <p:ph idx="4294967295"/>
          </p:nvPr>
        </p:nvPicPr>
        <p:blipFill>
          <a:blip r:embed="rId2"/>
          <a:stretch>
            <a:fillRect/>
          </a:stretch>
        </p:blipFill>
        <p:spPr>
          <a:xfrm>
            <a:off x="0" y="960438"/>
            <a:ext cx="8280400" cy="5295900"/>
          </a:xfrm>
          <a:prstGeom prst="rect">
            <a:avLst/>
          </a:prstGeom>
        </p:spPr>
      </p:pic>
    </p:spTree>
    <p:extLst>
      <p:ext uri="{BB962C8B-B14F-4D97-AF65-F5344CB8AC3E}">
        <p14:creationId xmlns:p14="http://schemas.microsoft.com/office/powerpoint/2010/main" val="2031573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995936" y="521884"/>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A8233043-90CA-492E-8712-42B7409E40EE}"/>
              </a:ext>
            </a:extLst>
          </p:cNvPr>
          <p:cNvSpPr>
            <a:spLocks noGrp="1"/>
          </p:cNvSpPr>
          <p:nvPr>
            <p:ph type="title"/>
          </p:nvPr>
        </p:nvSpPr>
        <p:spPr/>
        <p:txBody>
          <a:bodyPr/>
          <a:lstStyle/>
          <a:p>
            <a:endParaRPr lang="en-US"/>
          </a:p>
        </p:txBody>
      </p:sp>
      <p:pic>
        <p:nvPicPr>
          <p:cNvPr id="2" name="Imagen 1">
            <a:extLst>
              <a:ext uri="{FF2B5EF4-FFF2-40B4-BE49-F238E27FC236}">
                <a16:creationId xmlns:a16="http://schemas.microsoft.com/office/drawing/2014/main" id="{E04908F2-DA3A-4767-B2C3-2C3CCFA6F95F}"/>
              </a:ext>
            </a:extLst>
          </p:cNvPr>
          <p:cNvPicPr>
            <a:picLocks noChangeAspect="1"/>
          </p:cNvPicPr>
          <p:nvPr/>
        </p:nvPicPr>
        <p:blipFill>
          <a:blip r:embed="rId2"/>
          <a:stretch>
            <a:fillRect/>
          </a:stretch>
        </p:blipFill>
        <p:spPr>
          <a:xfrm>
            <a:off x="596811" y="1081979"/>
            <a:ext cx="8403173" cy="5054082"/>
          </a:xfrm>
          <a:prstGeom prst="rect">
            <a:avLst/>
          </a:prstGeom>
        </p:spPr>
      </p:pic>
    </p:spTree>
    <p:extLst>
      <p:ext uri="{BB962C8B-B14F-4D97-AF65-F5344CB8AC3E}">
        <p14:creationId xmlns:p14="http://schemas.microsoft.com/office/powerpoint/2010/main" val="2669526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23404" y="636130"/>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9CC4D29E-FE27-45CD-A08C-BC3883BD2E99}"/>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FFFC1B42-B2D0-47F2-93A9-36266CA96E11}"/>
              </a:ext>
            </a:extLst>
          </p:cNvPr>
          <p:cNvPicPr>
            <a:picLocks noGrp="1" noChangeAspect="1"/>
          </p:cNvPicPr>
          <p:nvPr>
            <p:ph idx="4294967295"/>
          </p:nvPr>
        </p:nvPicPr>
        <p:blipFill>
          <a:blip r:embed="rId2"/>
          <a:stretch>
            <a:fillRect/>
          </a:stretch>
        </p:blipFill>
        <p:spPr>
          <a:xfrm>
            <a:off x="0" y="992188"/>
            <a:ext cx="8280400" cy="5232400"/>
          </a:xfrm>
          <a:prstGeom prst="rect">
            <a:avLst/>
          </a:prstGeom>
        </p:spPr>
      </p:pic>
    </p:spTree>
    <p:extLst>
      <p:ext uri="{BB962C8B-B14F-4D97-AF65-F5344CB8AC3E}">
        <p14:creationId xmlns:p14="http://schemas.microsoft.com/office/powerpoint/2010/main" val="23097073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38851" y="549275"/>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C1DB82D7-2AFC-4C51-9225-4E42926E4983}"/>
              </a:ext>
            </a:extLst>
          </p:cNvPr>
          <p:cNvSpPr>
            <a:spLocks noGrp="1"/>
          </p:cNvSpPr>
          <p:nvPr>
            <p:ph type="title"/>
          </p:nvPr>
        </p:nvSpPr>
        <p:spPr/>
        <p:txBody>
          <a:bodyPr/>
          <a:lstStyle/>
          <a:p>
            <a:endParaRPr lang="en-US"/>
          </a:p>
        </p:txBody>
      </p:sp>
      <p:sp>
        <p:nvSpPr>
          <p:cNvPr id="6" name="Marcador de contenido 5">
            <a:extLst>
              <a:ext uri="{FF2B5EF4-FFF2-40B4-BE49-F238E27FC236}">
                <a16:creationId xmlns:a16="http://schemas.microsoft.com/office/drawing/2014/main" id="{94E8B3ED-2BA3-4C12-A386-B7F45C76637E}"/>
              </a:ext>
            </a:extLst>
          </p:cNvPr>
          <p:cNvSpPr>
            <a:spLocks noGrp="1"/>
          </p:cNvSpPr>
          <p:nvPr>
            <p:ph idx="4294967295"/>
          </p:nvPr>
        </p:nvSpPr>
        <p:spPr>
          <a:xfrm>
            <a:off x="0" y="908050"/>
            <a:ext cx="8280400" cy="5400675"/>
          </a:xfrm>
          <a:prstGeom prst="rect">
            <a:avLst/>
          </a:prstGeom>
        </p:spPr>
        <p:txBody>
          <a:bodyPr>
            <a:normAutofit/>
          </a:bodyPr>
          <a:lstStyle/>
          <a:p>
            <a:pPr algn="just"/>
            <a:r>
              <a:rPr lang="es-GT" b="1" dirty="0"/>
              <a:t>OBSERVACIONES A TOMAR EN CUENTA POR EL CPA EXPERTO</a:t>
            </a:r>
            <a:endParaRPr lang="en-US" b="1" dirty="0"/>
          </a:p>
        </p:txBody>
      </p:sp>
      <p:pic>
        <p:nvPicPr>
          <p:cNvPr id="2" name="Imagen 1">
            <a:extLst>
              <a:ext uri="{FF2B5EF4-FFF2-40B4-BE49-F238E27FC236}">
                <a16:creationId xmlns:a16="http://schemas.microsoft.com/office/drawing/2014/main" id="{0C12D699-F83C-476E-BC1B-10ACF92E5690}"/>
              </a:ext>
            </a:extLst>
          </p:cNvPr>
          <p:cNvPicPr>
            <a:picLocks noChangeAspect="1"/>
          </p:cNvPicPr>
          <p:nvPr/>
        </p:nvPicPr>
        <p:blipFill>
          <a:blip r:embed="rId2"/>
          <a:stretch>
            <a:fillRect/>
          </a:stretch>
        </p:blipFill>
        <p:spPr>
          <a:xfrm>
            <a:off x="2123728" y="1682377"/>
            <a:ext cx="4333875" cy="4286250"/>
          </a:xfrm>
          <a:prstGeom prst="rect">
            <a:avLst/>
          </a:prstGeom>
        </p:spPr>
      </p:pic>
    </p:spTree>
    <p:extLst>
      <p:ext uri="{BB962C8B-B14F-4D97-AF65-F5344CB8AC3E}">
        <p14:creationId xmlns:p14="http://schemas.microsoft.com/office/powerpoint/2010/main" val="57545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4139952" y="523712"/>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8169D0F5-ACCE-4897-8EAC-F088E81377EB}"/>
              </a:ext>
            </a:extLst>
          </p:cNvPr>
          <p:cNvSpPr>
            <a:spLocks noGrp="1"/>
          </p:cNvSpPr>
          <p:nvPr>
            <p:ph type="title"/>
          </p:nvPr>
        </p:nvSpPr>
        <p:spPr/>
        <p:txBody>
          <a:bodyPr/>
          <a:lstStyle/>
          <a:p>
            <a:endParaRPr lang="en-US"/>
          </a:p>
        </p:txBody>
      </p:sp>
      <p:pic>
        <p:nvPicPr>
          <p:cNvPr id="2" name="Marcador de contenido 1">
            <a:extLst>
              <a:ext uri="{FF2B5EF4-FFF2-40B4-BE49-F238E27FC236}">
                <a16:creationId xmlns:a16="http://schemas.microsoft.com/office/drawing/2014/main" id="{D850EC5D-509D-4175-96C7-861813159B5A}"/>
              </a:ext>
            </a:extLst>
          </p:cNvPr>
          <p:cNvPicPr>
            <a:picLocks noGrp="1" noChangeAspect="1"/>
          </p:cNvPicPr>
          <p:nvPr>
            <p:ph idx="4294967295"/>
          </p:nvPr>
        </p:nvPicPr>
        <p:blipFill>
          <a:blip r:embed="rId2"/>
          <a:stretch>
            <a:fillRect/>
          </a:stretch>
        </p:blipFill>
        <p:spPr>
          <a:xfrm>
            <a:off x="0" y="908050"/>
            <a:ext cx="7820025" cy="5400675"/>
          </a:xfrm>
          <a:prstGeom prst="rect">
            <a:avLst/>
          </a:prstGeom>
        </p:spPr>
      </p:pic>
    </p:spTree>
    <p:extLst>
      <p:ext uri="{BB962C8B-B14F-4D97-AF65-F5344CB8AC3E}">
        <p14:creationId xmlns:p14="http://schemas.microsoft.com/office/powerpoint/2010/main" val="7623877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847098" y="280975"/>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2" name="Título 1">
            <a:extLst>
              <a:ext uri="{FF2B5EF4-FFF2-40B4-BE49-F238E27FC236}">
                <a16:creationId xmlns:a16="http://schemas.microsoft.com/office/drawing/2014/main" id="{BA2328D6-885B-4174-87B8-A1E34311423A}"/>
              </a:ext>
            </a:extLst>
          </p:cNvPr>
          <p:cNvSpPr>
            <a:spLocks noGrp="1"/>
          </p:cNvSpPr>
          <p:nvPr>
            <p:ph type="title"/>
          </p:nvPr>
        </p:nvSpPr>
        <p:spPr/>
        <p:txBody>
          <a:bodyPr/>
          <a:lstStyle/>
          <a:p>
            <a:endParaRPr lang="en-US"/>
          </a:p>
        </p:txBody>
      </p:sp>
      <p:pic>
        <p:nvPicPr>
          <p:cNvPr id="7" name="Imagen 6">
            <a:extLst>
              <a:ext uri="{FF2B5EF4-FFF2-40B4-BE49-F238E27FC236}">
                <a16:creationId xmlns:a16="http://schemas.microsoft.com/office/drawing/2014/main" id="{B77A5D85-86CC-4823-BBBC-0366304A1676}"/>
              </a:ext>
            </a:extLst>
          </p:cNvPr>
          <p:cNvPicPr>
            <a:picLocks noChangeAspect="1"/>
          </p:cNvPicPr>
          <p:nvPr/>
        </p:nvPicPr>
        <p:blipFill>
          <a:blip r:embed="rId2"/>
          <a:stretch>
            <a:fillRect/>
          </a:stretch>
        </p:blipFill>
        <p:spPr>
          <a:xfrm>
            <a:off x="438150" y="709261"/>
            <a:ext cx="8096250" cy="6230755"/>
          </a:xfrm>
          <a:prstGeom prst="rect">
            <a:avLst/>
          </a:prstGeom>
        </p:spPr>
      </p:pic>
    </p:spTree>
    <p:extLst>
      <p:ext uri="{BB962C8B-B14F-4D97-AF65-F5344CB8AC3E}">
        <p14:creationId xmlns:p14="http://schemas.microsoft.com/office/powerpoint/2010/main" val="1054830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3923928" y="578632"/>
            <a:ext cx="4572000" cy="400110"/>
          </a:xfrm>
          <a:prstGeom prst="rect">
            <a:avLst/>
          </a:prstGeom>
        </p:spPr>
        <p:txBody>
          <a:bodyPr>
            <a:spAutoFit/>
          </a:bodyPr>
          <a:lstStyle/>
          <a:p>
            <a:r>
              <a:rPr lang="es-ES" sz="2000" b="1" dirty="0">
                <a:solidFill>
                  <a:srgbClr val="FF0000"/>
                </a:solidFill>
              </a:rPr>
              <a:t>DEVOLUCION DE CREDITO FISCAL</a:t>
            </a:r>
            <a:endParaRPr lang="en-US" sz="2000" b="1" dirty="0">
              <a:solidFill>
                <a:srgbClr val="FF0000"/>
              </a:solidFill>
            </a:endParaRPr>
          </a:p>
        </p:txBody>
      </p:sp>
      <p:sp>
        <p:nvSpPr>
          <p:cNvPr id="4" name="Título 3">
            <a:extLst>
              <a:ext uri="{FF2B5EF4-FFF2-40B4-BE49-F238E27FC236}">
                <a16:creationId xmlns:a16="http://schemas.microsoft.com/office/drawing/2014/main" id="{FE166A17-D2D3-4A4A-B1C0-74585997CC1D}"/>
              </a:ext>
            </a:extLst>
          </p:cNvPr>
          <p:cNvSpPr>
            <a:spLocks noGrp="1"/>
          </p:cNvSpPr>
          <p:nvPr>
            <p:ph type="title"/>
          </p:nvPr>
        </p:nvSpPr>
        <p:spPr/>
        <p:txBody>
          <a:bodyPr/>
          <a:lstStyle/>
          <a:p>
            <a:endParaRPr lang="en-US"/>
          </a:p>
        </p:txBody>
      </p:sp>
      <p:sp>
        <p:nvSpPr>
          <p:cNvPr id="5" name="Marcador de contenido 4">
            <a:extLst>
              <a:ext uri="{FF2B5EF4-FFF2-40B4-BE49-F238E27FC236}">
                <a16:creationId xmlns:a16="http://schemas.microsoft.com/office/drawing/2014/main" id="{5427D838-0EE9-46CE-A22A-F6578785B260}"/>
              </a:ext>
            </a:extLst>
          </p:cNvPr>
          <p:cNvSpPr>
            <a:spLocks noGrp="1"/>
          </p:cNvSpPr>
          <p:nvPr>
            <p:ph idx="4294967295"/>
          </p:nvPr>
        </p:nvSpPr>
        <p:spPr>
          <a:xfrm>
            <a:off x="2552700" y="1125538"/>
            <a:ext cx="6591300" cy="3776662"/>
          </a:xfrm>
          <a:prstGeom prst="rect">
            <a:avLst/>
          </a:prstGeom>
        </p:spPr>
        <p:txBody>
          <a:bodyPr>
            <a:normAutofit/>
          </a:bodyPr>
          <a:lstStyle/>
          <a:p>
            <a:r>
              <a:rPr lang="es-GT" sz="2400" b="1" dirty="0"/>
              <a:t>IMPACTO PARA EL SOLICITANTE DE DCF</a:t>
            </a:r>
            <a:endParaRPr lang="en-US" sz="2400" b="1" dirty="0"/>
          </a:p>
        </p:txBody>
      </p:sp>
      <p:pic>
        <p:nvPicPr>
          <p:cNvPr id="2" name="Imagen 1">
            <a:extLst>
              <a:ext uri="{FF2B5EF4-FFF2-40B4-BE49-F238E27FC236}">
                <a16:creationId xmlns:a16="http://schemas.microsoft.com/office/drawing/2014/main" id="{FB60C6F6-8E1F-4259-8698-407978A0EB8A}"/>
              </a:ext>
            </a:extLst>
          </p:cNvPr>
          <p:cNvPicPr>
            <a:picLocks noChangeAspect="1"/>
          </p:cNvPicPr>
          <p:nvPr/>
        </p:nvPicPr>
        <p:blipFill>
          <a:blip r:embed="rId2"/>
          <a:stretch>
            <a:fillRect/>
          </a:stretch>
        </p:blipFill>
        <p:spPr>
          <a:xfrm>
            <a:off x="219075" y="1464011"/>
            <a:ext cx="8705850" cy="4686300"/>
          </a:xfrm>
          <a:prstGeom prst="rect">
            <a:avLst/>
          </a:prstGeom>
        </p:spPr>
      </p:pic>
    </p:spTree>
    <p:extLst>
      <p:ext uri="{BB962C8B-B14F-4D97-AF65-F5344CB8AC3E}">
        <p14:creationId xmlns:p14="http://schemas.microsoft.com/office/powerpoint/2010/main" val="2604754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179D9F6-47F5-4577-A7F5-FDD3E8591439}"/>
              </a:ext>
            </a:extLst>
          </p:cNvPr>
          <p:cNvSpPr/>
          <p:nvPr/>
        </p:nvSpPr>
        <p:spPr>
          <a:xfrm>
            <a:off x="2843808" y="556192"/>
            <a:ext cx="6156176" cy="400110"/>
          </a:xfrm>
          <a:prstGeom prst="rect">
            <a:avLst/>
          </a:prstGeom>
        </p:spPr>
        <p:txBody>
          <a:bodyPr wrap="square">
            <a:spAutoFit/>
          </a:bodyPr>
          <a:lstStyle/>
          <a:p>
            <a:r>
              <a:rPr lang="es-ES" sz="2000" b="1" dirty="0">
                <a:solidFill>
                  <a:srgbClr val="FF0000"/>
                </a:solidFill>
              </a:rPr>
              <a:t>AG 222-2019 MODIF REGLAMENTO IVA</a:t>
            </a:r>
            <a:endParaRPr lang="en-US" sz="2000" b="1" dirty="0">
              <a:solidFill>
                <a:srgbClr val="FF0000"/>
              </a:solidFill>
            </a:endParaRPr>
          </a:p>
        </p:txBody>
      </p:sp>
      <p:sp>
        <p:nvSpPr>
          <p:cNvPr id="6" name="Marcador de contenido 5">
            <a:extLst>
              <a:ext uri="{FF2B5EF4-FFF2-40B4-BE49-F238E27FC236}">
                <a16:creationId xmlns:a16="http://schemas.microsoft.com/office/drawing/2014/main" id="{94E8B3ED-2BA3-4C12-A386-B7F45C76637E}"/>
              </a:ext>
            </a:extLst>
          </p:cNvPr>
          <p:cNvSpPr>
            <a:spLocks noGrp="1"/>
          </p:cNvSpPr>
          <p:nvPr>
            <p:ph idx="4294967295"/>
          </p:nvPr>
        </p:nvSpPr>
        <p:spPr>
          <a:xfrm>
            <a:off x="755650" y="1125538"/>
            <a:ext cx="8388350" cy="5616575"/>
          </a:xfrm>
          <a:prstGeom prst="rect">
            <a:avLst/>
          </a:prstGeom>
        </p:spPr>
        <p:txBody>
          <a:bodyPr>
            <a:normAutofit/>
          </a:bodyPr>
          <a:lstStyle/>
          <a:p>
            <a:pPr algn="just"/>
            <a:r>
              <a:rPr lang="es-ES" sz="1400" dirty="0"/>
              <a:t>El 11 de noviembre de 2019 fue publicado en el Diario de Centroamérica el Acuerdo Gubernativo No. 222-2019, el cual contiene reformas al Acuerdo Gubernativo No. 5-2013, Reglamento de la Ley del Impuesto al Valor Agregado. Los principales temas que incorpora se describen a continuación: • Adiciona la definición del Régimen FEL al artículo 2. • Adiciona el artículo 25 bis que contiene los requisitos que deben adjuntar los contribuyentes que opten por recuperar su crédito fiscal bajo el Régimen Especial Electrónico de Devolución. • Adiciona el artículo 26 bis, en el cual se establece la incorporación y actualización del Registro de Exportadores del Régimen Especial Electrónico de Devolución de Crédito Fiscal a los Exportadores. • Adiciona el artículo 26 ter en el cual se indica como procedimiento y fuente de certificación, la consulta de las Declaraciones Definitivas de Exportación en el sistema informático del Servicio Aduanero. • Adicional el artículo 26 </a:t>
            </a:r>
            <a:r>
              <a:rPr lang="es-ES" sz="1400" dirty="0" err="1"/>
              <a:t>quáter</a:t>
            </a:r>
            <a:r>
              <a:rPr lang="es-ES" sz="1400" dirty="0"/>
              <a:t>, que trata sobre la ratificación anual, durante el mes de enero, de la información consignada al momento de la inscripción del productor de productos agropecuarios, artesanales y reciclados. </a:t>
            </a:r>
            <a:r>
              <a:rPr lang="es-ES" sz="1400" b="1" dirty="0">
                <a:solidFill>
                  <a:srgbClr val="C00000"/>
                </a:solidFill>
              </a:rPr>
              <a:t>• Adiciona el artículo 26 quinquies, que indica que cuando un exportador adquiera productos agropecuarios, artesanales y reciclados de un productor no autorizado, deberá emitir por medios electrónicos, factura especial autorizada.</a:t>
            </a:r>
            <a:r>
              <a:rPr lang="es-ES" sz="1400" b="1" dirty="0">
                <a:solidFill>
                  <a:srgbClr val="3F47E9"/>
                </a:solidFill>
              </a:rPr>
              <a:t> • Adiciona el artículo 28 bis, el cual se establece que el Régimen de FEL será el único medio que la Administración Tributaria autorizará para la emisión de documentos tributarios a las personas que se inscriban por primera vez para realizar una actividad económica, a partir del 1 de julio de 2021. </a:t>
            </a:r>
            <a:r>
              <a:rPr lang="es-ES" sz="1400" b="1" dirty="0"/>
              <a:t>• Reforma el cuarto párrafo del artículo 29, el cual se indica que los documentos que se autoricen en medios distintos al Régimen FEL tendrán 6 meses como plazo máximo de vigencia contados a partir de la fecha de la resolución. </a:t>
            </a:r>
            <a:r>
              <a:rPr lang="es-ES" sz="1400" dirty="0"/>
              <a:t>• Reforma el artículo 36, sobre la autorización de máquinas o cajas registradoras, dejando vigente únicamente los primeros 3 párrafos del artículo, y dejando sin vigencia los últimos 4 párrafos que principalmente hacían referencia a la autorización por parte de la Administración Tributaria de diferentes sistemas computarizados para la emisión de facturas. • </a:t>
            </a:r>
            <a:r>
              <a:rPr lang="es-ES" sz="1400" b="1" dirty="0">
                <a:solidFill>
                  <a:srgbClr val="C00000"/>
                </a:solidFill>
              </a:rPr>
              <a:t>Adiciona el artículo 36 bis, el cual establece los requisitos y condiciones para iniciar operaciones en el Régimen FEL. </a:t>
            </a:r>
            <a:r>
              <a:rPr lang="es-ES" sz="1400" dirty="0"/>
              <a:t>• </a:t>
            </a:r>
            <a:r>
              <a:rPr lang="es-ES" sz="1400" b="1" dirty="0"/>
              <a:t>Adiciona el artículo 36 ter, que trata sobre el modelo operativo del Régimen FEL, indicando que la Administración Tributaria a través de Acuerdo de Directorio, establecerá el plazo para publicación en su página web, de las disposiciones y documentación técnica necesaria para operar bajo el Régimen FEL.</a:t>
            </a:r>
            <a:endParaRPr lang="en-US" sz="1400" b="1" dirty="0"/>
          </a:p>
        </p:txBody>
      </p:sp>
    </p:spTree>
    <p:extLst>
      <p:ext uri="{BB962C8B-B14F-4D97-AF65-F5344CB8AC3E}">
        <p14:creationId xmlns:p14="http://schemas.microsoft.com/office/powerpoint/2010/main" val="31972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67B07BF-8FD0-4563-8D1D-F0F5B67D5506}"/>
              </a:ext>
            </a:extLst>
          </p:cNvPr>
          <p:cNvSpPr txBox="1"/>
          <p:nvPr/>
        </p:nvSpPr>
        <p:spPr>
          <a:xfrm>
            <a:off x="0" y="908720"/>
            <a:ext cx="8964488" cy="5539978"/>
          </a:xfrm>
          <a:prstGeom prst="rect">
            <a:avLst/>
          </a:prstGeom>
          <a:noFill/>
        </p:spPr>
        <p:txBody>
          <a:bodyPr wrap="square">
            <a:spAutoFit/>
          </a:bodyPr>
          <a:lstStyle/>
          <a:p>
            <a:pPr algn="just"/>
            <a:r>
              <a:rPr lang="es-ES" sz="1800" b="1" dirty="0"/>
              <a:t>Modificaciones al formulario SAT 2237 </a:t>
            </a:r>
            <a:r>
              <a:rPr lang="es-ES" sz="1800" dirty="0"/>
              <a:t>Declaración jurada y pago mensual de Impuesto al Valor Agregado (IVA) </a:t>
            </a:r>
          </a:p>
          <a:p>
            <a:pPr algn="just"/>
            <a:r>
              <a:rPr lang="es-ES" sz="1800" dirty="0"/>
              <a:t>1. En la sección 9.1 “Cantidad de operaciones realizadas” SAT se añadieron las casillas notas de crédito y notas de débito para que el contribuyente incluya la cantidad de documentos emitidos y recibidos en el mes. </a:t>
            </a:r>
          </a:p>
          <a:p>
            <a:pPr algn="just"/>
            <a:r>
              <a:rPr lang="es-ES" sz="1800" dirty="0"/>
              <a:t>2. Se adicionó la sección 9.2 “Monto de operaciones realizadas” en la cual los contribuyentes deben consignar el valor de notas de crédito y notas de débito emitidas y recibidas en el mes. </a:t>
            </a:r>
          </a:p>
          <a:p>
            <a:pPr algn="just"/>
            <a:r>
              <a:rPr lang="es-ES" sz="1800" dirty="0"/>
              <a:t>3. Al rectificar formularios de meses anteriores, el sistema de SAT no permite incrementar el monto de crédito fiscal reportado indicando: “Los valores ingresados no corresponden a lo reportado en el formulario anterior. No puede incrementar crédito fiscal para este período </a:t>
            </a:r>
            <a:r>
              <a:rPr lang="es-ES" sz="1800" dirty="0">
                <a:solidFill>
                  <a:srgbClr val="C00000"/>
                </a:solidFill>
              </a:rPr>
              <a:t>de acuerdo a lo indicado en el Artículo 20 de la Ley del IVA.”</a:t>
            </a:r>
            <a:r>
              <a:rPr lang="es-ES" sz="1800" dirty="0"/>
              <a:t>  </a:t>
            </a:r>
            <a:r>
              <a:rPr lang="es-ES" sz="1800" b="1" dirty="0">
                <a:highlight>
                  <a:srgbClr val="FFFF00"/>
                </a:highlight>
              </a:rPr>
              <a:t>21 A, 94 (9) y 106 C.T.</a:t>
            </a:r>
          </a:p>
          <a:p>
            <a:pPr algn="just"/>
            <a:r>
              <a:rPr lang="es-ES" sz="1800" dirty="0"/>
              <a:t>4. Al consignar en el formulario un monto distinto al remanente de crédito fiscal del período anterior por operaciones locales o exportaciones, el sistema de SAT indica: “El valor ingresado no corresponde al período anterior, favor de revisar.” </a:t>
            </a:r>
          </a:p>
          <a:p>
            <a:pPr algn="just"/>
            <a:r>
              <a:rPr lang="es-ES" sz="1800" dirty="0"/>
              <a:t>5. Al tercer mes en que el contribuyente reporta créditos mayores a sus débitos se habilita la sección 8.1 “Justificación”, en la cual se deben incluir las razones por las cuales se están adquiriendo más bienes y servicios que la generación de ingresos gravados por el IVA</a:t>
            </a:r>
          </a:p>
          <a:p>
            <a:pPr algn="just"/>
            <a:endParaRPr lang="es-ES" sz="1800" dirty="0"/>
          </a:p>
          <a:p>
            <a:pPr algn="just"/>
            <a:r>
              <a:rPr lang="es-ES" sz="1200" b="0" i="0" dirty="0">
                <a:solidFill>
                  <a:srgbClr val="222222"/>
                </a:solidFill>
                <a:effectLst/>
                <a:highlight>
                  <a:srgbClr val="FFFF00"/>
                </a:highlight>
                <a:latin typeface="Lato"/>
              </a:rPr>
              <a:t>Principios que la SAT está violentando, primero el de no confiscación</a:t>
            </a:r>
            <a:r>
              <a:rPr lang="es-ES" sz="1800" b="0" i="0" dirty="0">
                <a:solidFill>
                  <a:srgbClr val="222222"/>
                </a:solidFill>
                <a:effectLst/>
                <a:highlight>
                  <a:srgbClr val="FFFF00"/>
                </a:highlight>
                <a:latin typeface="Lato"/>
              </a:rPr>
              <a:t>, </a:t>
            </a:r>
            <a:r>
              <a:rPr lang="es-ES" sz="1200" b="0" i="0" dirty="0">
                <a:solidFill>
                  <a:srgbClr val="222222"/>
                </a:solidFill>
                <a:effectLst/>
                <a:highlight>
                  <a:srgbClr val="FFFF00"/>
                </a:highlight>
                <a:latin typeface="Lato"/>
              </a:rPr>
              <a:t>El otro principio es el de prohibición de la doble tributación, porque está obligando al contribuyente a pagar dos veces por el mismo período impositivo el mismo IVA</a:t>
            </a:r>
            <a:endParaRPr lang="en-US" sz="1800" dirty="0">
              <a:highlight>
                <a:srgbClr val="FFFF00"/>
              </a:highlight>
            </a:endParaRPr>
          </a:p>
        </p:txBody>
      </p:sp>
      <p:sp>
        <p:nvSpPr>
          <p:cNvPr id="5" name="CuadroTexto 4">
            <a:extLst>
              <a:ext uri="{FF2B5EF4-FFF2-40B4-BE49-F238E27FC236}">
                <a16:creationId xmlns:a16="http://schemas.microsoft.com/office/drawing/2014/main" id="{5D911045-68FE-422E-B20B-A733F723F7D3}"/>
              </a:ext>
            </a:extLst>
          </p:cNvPr>
          <p:cNvSpPr txBox="1"/>
          <p:nvPr/>
        </p:nvSpPr>
        <p:spPr>
          <a:xfrm>
            <a:off x="2915816" y="539388"/>
            <a:ext cx="5832648" cy="369332"/>
          </a:xfrm>
          <a:prstGeom prst="rect">
            <a:avLst/>
          </a:prstGeom>
          <a:noFill/>
        </p:spPr>
        <p:txBody>
          <a:bodyPr wrap="square">
            <a:spAutoFit/>
          </a:bodyPr>
          <a:lstStyle/>
          <a:p>
            <a:r>
              <a:rPr lang="es-ES" sz="1800" b="1" dirty="0">
                <a:solidFill>
                  <a:srgbClr val="FF0000"/>
                </a:solidFill>
              </a:rPr>
              <a:t>MODIFICACIONES AL FORMULARIO SAT 2237 IVA</a:t>
            </a:r>
            <a:endParaRPr lang="en-US" sz="1800" b="1" dirty="0">
              <a:solidFill>
                <a:srgbClr val="FF0000"/>
              </a:solidFill>
            </a:endParaRPr>
          </a:p>
        </p:txBody>
      </p:sp>
    </p:spTree>
    <p:extLst>
      <p:ext uri="{BB962C8B-B14F-4D97-AF65-F5344CB8AC3E}">
        <p14:creationId xmlns:p14="http://schemas.microsoft.com/office/powerpoint/2010/main" val="4149924992"/>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8EED92-4A25-4F9C-9D18-7B9EEFD2EB62}"/>
              </a:ext>
            </a:extLst>
          </p:cNvPr>
          <p:cNvSpPr>
            <a:spLocks noGrp="1"/>
          </p:cNvSpPr>
          <p:nvPr>
            <p:ph type="title"/>
          </p:nvPr>
        </p:nvSpPr>
        <p:spPr>
          <a:xfrm>
            <a:off x="532398" y="1482865"/>
            <a:ext cx="7886700" cy="1325563"/>
          </a:xfrm>
        </p:spPr>
        <p:txBody>
          <a:bodyPr/>
          <a:lstStyle/>
          <a:p>
            <a:pPr algn="ctr"/>
            <a:r>
              <a:rPr lang="es-GT" sz="8000" b="1" dirty="0">
                <a:solidFill>
                  <a:srgbClr val="3F47E9"/>
                </a:solidFill>
              </a:rPr>
              <a:t>GRACIAS POR SU ATENCION</a:t>
            </a:r>
            <a:endParaRPr lang="en-US" sz="8000" b="1" dirty="0">
              <a:solidFill>
                <a:srgbClr val="3F47E9"/>
              </a:solidFill>
            </a:endParaRPr>
          </a:p>
        </p:txBody>
      </p:sp>
    </p:spTree>
    <p:extLst>
      <p:ext uri="{BB962C8B-B14F-4D97-AF65-F5344CB8AC3E}">
        <p14:creationId xmlns:p14="http://schemas.microsoft.com/office/powerpoint/2010/main" val="416417029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15238</TotalTime>
  <Words>1832</Words>
  <Application>Microsoft Office PowerPoint</Application>
  <PresentationFormat>Presentación en pantalla (4:3)</PresentationFormat>
  <Paragraphs>73</Paragraphs>
  <Slides>62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62</vt:i4>
      </vt:variant>
    </vt:vector>
  </HeadingPairs>
  <TitlesOfParts>
    <vt:vector size="67" baseType="lpstr">
      <vt:lpstr>Arial</vt:lpstr>
      <vt:lpstr>Calibri</vt:lpstr>
      <vt:lpstr>Calibri Light</vt:lpstr>
      <vt:lpstr>Lato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ATENCION</vt:lpstr>
    </vt:vector>
  </TitlesOfParts>
  <Company>UG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anaite</dc:creator>
  <cp:lastModifiedBy>SERAFIN</cp:lastModifiedBy>
  <cp:revision>389</cp:revision>
  <cp:lastPrinted>2018-01-20T04:56:33Z</cp:lastPrinted>
  <dcterms:created xsi:type="dcterms:W3CDTF">2012-06-20T22:54:53Z</dcterms:created>
  <dcterms:modified xsi:type="dcterms:W3CDTF">2020-07-04T06:26:40Z</dcterms:modified>
</cp:coreProperties>
</file>